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88" r:id="rId3"/>
    <p:sldId id="307" r:id="rId4"/>
    <p:sldId id="308" r:id="rId5"/>
    <p:sldId id="306" r:id="rId6"/>
    <p:sldId id="309" r:id="rId7"/>
    <p:sldId id="314" r:id="rId8"/>
    <p:sldId id="311" r:id="rId9"/>
    <p:sldId id="303" r:id="rId10"/>
    <p:sldId id="315"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04"/>
    <p:restoredTop sz="80506"/>
  </p:normalViewPr>
  <p:slideViewPr>
    <p:cSldViewPr snapToGrid="0" snapToObjects="1">
      <p:cViewPr>
        <p:scale>
          <a:sx n="137" d="100"/>
          <a:sy n="137" d="100"/>
        </p:scale>
        <p:origin x="28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1">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pt>
    <dgm:pt modelId="{8C9916A5-B38D-D941-A9A0-6A14FBFBF65F}">
      <dgm:prSet phldrT="[Text]"/>
      <dgm:spPr>
        <a:solidFill>
          <a:schemeClr val="bg2">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accent1">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pt>
    <dgm:pt modelId="{8C9916A5-B38D-D941-A9A0-6A14FBFBF65F}">
      <dgm:prSet phldrT="[Text]"/>
      <dgm:spPr>
        <a:solidFill>
          <a:schemeClr val="bg2">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accent1">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pt>
    <dgm:pt modelId="{8C9916A5-B38D-D941-A9A0-6A14FBFBF65F}">
      <dgm:prSet phldrT="[Text]"/>
      <dgm:spPr>
        <a:solidFill>
          <a:schemeClr val="bg2">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accent1">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1">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1">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1">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accent3"/>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C9185D-B62D-CE46-A56B-24FD23E71294}" type="doc">
      <dgm:prSet loTypeId="urn:microsoft.com/office/officeart/2005/8/layout/radial4" loCatId="" qsTypeId="urn:microsoft.com/office/officeart/2005/8/quickstyle/simple1" qsCatId="simple" csTypeId="urn:microsoft.com/office/officeart/2005/8/colors/accent1_2" csCatId="accent1" phldr="1"/>
      <dgm:spPr/>
    </dgm:pt>
    <dgm:pt modelId="{30E54538-8FD6-F24D-B6A2-5634679591F3}">
      <dgm:prSet phldrT="[Text]"/>
      <dgm:spPr>
        <a:solidFill>
          <a:schemeClr val="accent1">
            <a:lumMod val="75000"/>
          </a:schemeClr>
        </a:solidFill>
      </dgm:spPr>
      <dgm:t>
        <a:bodyPr/>
        <a:lstStyle/>
        <a:p>
          <a:r>
            <a:rPr lang="en-US"/>
            <a:t>Fine resolution risk maps</a:t>
          </a:r>
          <a:endParaRPr lang="en-US" dirty="0"/>
        </a:p>
      </dgm:t>
    </dgm:pt>
    <dgm:pt modelId="{ABB49E37-5A23-CD46-AB9F-3D807B3CB143}" type="parTrans" cxnId="{8B92A4C8-A91E-8A4E-8887-7609ECD18ED3}">
      <dgm:prSet/>
      <dgm:spPr/>
      <dgm:t>
        <a:bodyPr/>
        <a:lstStyle/>
        <a:p>
          <a:endParaRPr lang="en-US"/>
        </a:p>
      </dgm:t>
    </dgm:pt>
    <dgm:pt modelId="{4044E171-B5AB-624B-943F-30FC74F7D828}" type="sibTrans" cxnId="{8B92A4C8-A91E-8A4E-8887-7609ECD18ED3}">
      <dgm:prSet/>
      <dgm:spPr/>
      <dgm:t>
        <a:bodyPr/>
        <a:lstStyle/>
        <a:p>
          <a:endParaRPr lang="en-US"/>
        </a:p>
      </dgm:t>
    </dgm:pt>
    <dgm:pt modelId="{81414F0F-6E55-9A47-82B1-EF06D2C10D66}">
      <dgm:prSet phldrT="[Text]"/>
      <dgm:spPr>
        <a:solidFill>
          <a:schemeClr val="accent1">
            <a:lumMod val="75000"/>
          </a:schemeClr>
        </a:solidFill>
      </dgm:spPr>
      <dgm:t>
        <a:bodyPr/>
        <a:lstStyle/>
        <a:p>
          <a:r>
            <a:rPr lang="en-US" dirty="0"/>
            <a:t>High resolution temperature maps</a:t>
          </a:r>
        </a:p>
      </dgm:t>
    </dgm:pt>
    <dgm:pt modelId="{75C86B98-8931-4648-A979-F886F7BDE9D0}" type="parTrans" cxnId="{C3179BBF-7C48-BF48-BC2B-FDF31CE300FB}">
      <dgm:prSet/>
      <dgm:spPr/>
      <dgm:t>
        <a:bodyPr/>
        <a:lstStyle/>
        <a:p>
          <a:endParaRPr lang="en-US"/>
        </a:p>
      </dgm:t>
    </dgm:pt>
    <dgm:pt modelId="{5D55C74C-9577-F246-B6CA-2287367920CE}" type="sibTrans" cxnId="{C3179BBF-7C48-BF48-BC2B-FDF31CE300FB}">
      <dgm:prSet/>
      <dgm:spPr/>
      <dgm:t>
        <a:bodyPr/>
        <a:lstStyle/>
        <a:p>
          <a:endParaRPr lang="en-US"/>
        </a:p>
      </dgm:t>
    </dgm:pt>
    <dgm:pt modelId="{A30D589C-6CFB-074B-9DC3-FDDA685ABB64}">
      <dgm:prSet phldrT="[Text]"/>
      <dgm:spPr>
        <a:solidFill>
          <a:schemeClr val="accent1">
            <a:lumMod val="75000"/>
          </a:schemeClr>
        </a:solidFill>
      </dgm:spPr>
      <dgm:t>
        <a:bodyPr/>
        <a:lstStyle/>
        <a:p>
          <a:r>
            <a:rPr lang="en-US" dirty="0"/>
            <a:t>Temperature-risk relationships</a:t>
          </a:r>
        </a:p>
      </dgm:t>
    </dgm:pt>
    <dgm:pt modelId="{FDD64AD8-4EB3-0049-A2C6-236D5256CFB4}" type="parTrans" cxnId="{0F83BCFA-3175-F849-A355-2859D4EA3B9E}">
      <dgm:prSet/>
      <dgm:spPr/>
      <dgm:t>
        <a:bodyPr/>
        <a:lstStyle/>
        <a:p>
          <a:endParaRPr lang="en-US"/>
        </a:p>
      </dgm:t>
    </dgm:pt>
    <dgm:pt modelId="{8D8F76B6-B834-444F-8E01-364336335445}" type="sibTrans" cxnId="{0F83BCFA-3175-F849-A355-2859D4EA3B9E}">
      <dgm:prSet/>
      <dgm:spPr/>
      <dgm:t>
        <a:bodyPr/>
        <a:lstStyle/>
        <a:p>
          <a:endParaRPr lang="en-US"/>
        </a:p>
      </dgm:t>
    </dgm:pt>
    <dgm:pt modelId="{AF078DEB-3C49-9F48-AAB7-AA2D01F80EA8}">
      <dgm:prSet phldrT="[Text]"/>
      <dgm:spPr>
        <a:solidFill>
          <a:schemeClr val="accent1">
            <a:lumMod val="75000"/>
          </a:schemeClr>
        </a:solidFill>
      </dgm:spPr>
      <dgm:t>
        <a:bodyPr/>
        <a:lstStyle/>
        <a:p>
          <a:endParaRPr lang="en-US" dirty="0"/>
        </a:p>
      </dgm:t>
    </dgm:pt>
    <dgm:pt modelId="{AE3A64BF-1393-0F45-8B22-D7E48E41CEA2}" type="sibTrans" cxnId="{FE20B50A-80C0-C447-872F-66D88CD4761A}">
      <dgm:prSet/>
      <dgm:spPr/>
      <dgm:t>
        <a:bodyPr/>
        <a:lstStyle/>
        <a:p>
          <a:endParaRPr lang="en-US"/>
        </a:p>
      </dgm:t>
    </dgm:pt>
    <dgm:pt modelId="{7CB40E91-940F-F249-85F7-F64FDB438116}" type="parTrans" cxnId="{FE20B50A-80C0-C447-872F-66D88CD4761A}">
      <dgm:prSet/>
      <dgm:spPr/>
      <dgm:t>
        <a:bodyPr/>
        <a:lstStyle/>
        <a:p>
          <a:endParaRPr lang="en-US"/>
        </a:p>
      </dgm:t>
    </dgm:pt>
    <dgm:pt modelId="{632169DF-427A-2445-A3E0-6B19C1C41F8B}" type="pres">
      <dgm:prSet presAssocID="{9CC9185D-B62D-CE46-A56B-24FD23E71294}" presName="cycle" presStyleCnt="0">
        <dgm:presLayoutVars>
          <dgm:chMax val="1"/>
          <dgm:dir/>
          <dgm:animLvl val="ctr"/>
          <dgm:resizeHandles val="exact"/>
        </dgm:presLayoutVars>
      </dgm:prSet>
      <dgm:spPr/>
    </dgm:pt>
    <dgm:pt modelId="{4AEB850F-E968-314A-AC5C-C07DAAE1B20A}" type="pres">
      <dgm:prSet presAssocID="{30E54538-8FD6-F24D-B6A2-5634679591F3}" presName="centerShape" presStyleLbl="node0" presStyleIdx="0" presStyleCnt="1"/>
      <dgm:spPr/>
    </dgm:pt>
    <dgm:pt modelId="{288793B8-E84A-EB48-8571-7CC690B7B5AD}" type="pres">
      <dgm:prSet presAssocID="{75C86B98-8931-4648-A979-F886F7BDE9D0}" presName="parTrans" presStyleLbl="bgSibTrans2D1" presStyleIdx="0" presStyleCnt="3"/>
      <dgm:spPr/>
    </dgm:pt>
    <dgm:pt modelId="{E1AA29CF-9DF5-B443-92D7-FB5B1BA14946}" type="pres">
      <dgm:prSet presAssocID="{81414F0F-6E55-9A47-82B1-EF06D2C10D66}" presName="node" presStyleLbl="node1" presStyleIdx="0" presStyleCnt="3">
        <dgm:presLayoutVars>
          <dgm:bulletEnabled val="1"/>
        </dgm:presLayoutVars>
      </dgm:prSet>
      <dgm:spPr/>
    </dgm:pt>
    <dgm:pt modelId="{8D8DC26D-AB91-8243-835E-7DCD226BD2FC}" type="pres">
      <dgm:prSet presAssocID="{FDD64AD8-4EB3-0049-A2C6-236D5256CFB4}" presName="parTrans" presStyleLbl="bgSibTrans2D1" presStyleIdx="1" presStyleCnt="3"/>
      <dgm:spPr/>
    </dgm:pt>
    <dgm:pt modelId="{11BA0A58-9CF3-3A48-98BE-499B6AE0C30D}" type="pres">
      <dgm:prSet presAssocID="{A30D589C-6CFB-074B-9DC3-FDDA685ABB64}" presName="node" presStyleLbl="node1" presStyleIdx="1" presStyleCnt="3">
        <dgm:presLayoutVars>
          <dgm:bulletEnabled val="1"/>
        </dgm:presLayoutVars>
      </dgm:prSet>
      <dgm:spPr/>
    </dgm:pt>
    <dgm:pt modelId="{1621756A-65DD-9D4C-9EF8-0FB35C7E62CC}" type="pres">
      <dgm:prSet presAssocID="{7CB40E91-940F-F249-85F7-F64FDB438116}" presName="parTrans" presStyleLbl="bgSibTrans2D1" presStyleIdx="2" presStyleCnt="3" custLinFactNeighborX="44901" custLinFactNeighborY="-80445"/>
      <dgm:spPr/>
    </dgm:pt>
    <dgm:pt modelId="{B76379D5-0584-974B-BA6E-3C42DA431E53}" type="pres">
      <dgm:prSet presAssocID="{AF078DEB-3C49-9F48-AAB7-AA2D01F80EA8}" presName="node" presStyleLbl="node1" presStyleIdx="2" presStyleCnt="3" custRadScaleRad="105356" custRadScaleInc="5252">
        <dgm:presLayoutVars>
          <dgm:bulletEnabled val="1"/>
        </dgm:presLayoutVars>
      </dgm:prSet>
      <dgm:spPr/>
    </dgm:pt>
  </dgm:ptLst>
  <dgm:cxnLst>
    <dgm:cxn modelId="{5984AA05-556D-4540-A39E-361E99B5D596}" type="presOf" srcId="{FDD64AD8-4EB3-0049-A2C6-236D5256CFB4}" destId="{8D8DC26D-AB91-8243-835E-7DCD226BD2FC}" srcOrd="0" destOrd="0" presId="urn:microsoft.com/office/officeart/2005/8/layout/radial4"/>
    <dgm:cxn modelId="{FE20B50A-80C0-C447-872F-66D88CD4761A}" srcId="{30E54538-8FD6-F24D-B6A2-5634679591F3}" destId="{AF078DEB-3C49-9F48-AAB7-AA2D01F80EA8}" srcOrd="2" destOrd="0" parTransId="{7CB40E91-940F-F249-85F7-F64FDB438116}" sibTransId="{AE3A64BF-1393-0F45-8B22-D7E48E41CEA2}"/>
    <dgm:cxn modelId="{F6E30264-8BA4-C843-A0E5-B14614CA63D5}" type="presOf" srcId="{30E54538-8FD6-F24D-B6A2-5634679591F3}" destId="{4AEB850F-E968-314A-AC5C-C07DAAE1B20A}" srcOrd="0" destOrd="0" presId="urn:microsoft.com/office/officeart/2005/8/layout/radial4"/>
    <dgm:cxn modelId="{7B893593-F22A-BC4D-A2FF-B8F546A0ED04}" type="presOf" srcId="{75C86B98-8931-4648-A979-F886F7BDE9D0}" destId="{288793B8-E84A-EB48-8571-7CC690B7B5AD}" srcOrd="0" destOrd="0" presId="urn:microsoft.com/office/officeart/2005/8/layout/radial4"/>
    <dgm:cxn modelId="{C87402AA-DB2B-2444-8DB1-61CA1CC8FFE3}" type="presOf" srcId="{A30D589C-6CFB-074B-9DC3-FDDA685ABB64}" destId="{11BA0A58-9CF3-3A48-98BE-499B6AE0C30D}" srcOrd="0" destOrd="0" presId="urn:microsoft.com/office/officeart/2005/8/layout/radial4"/>
    <dgm:cxn modelId="{C6219CB6-BD89-794B-AD4D-97C566EFDD1C}" type="presOf" srcId="{9CC9185D-B62D-CE46-A56B-24FD23E71294}" destId="{632169DF-427A-2445-A3E0-6B19C1C41F8B}" srcOrd="0" destOrd="0" presId="urn:microsoft.com/office/officeart/2005/8/layout/radial4"/>
    <dgm:cxn modelId="{7DAC94BF-819A-6640-BE51-C918A8254A21}" type="presOf" srcId="{AF078DEB-3C49-9F48-AAB7-AA2D01F80EA8}" destId="{B76379D5-0584-974B-BA6E-3C42DA431E53}" srcOrd="0" destOrd="0" presId="urn:microsoft.com/office/officeart/2005/8/layout/radial4"/>
    <dgm:cxn modelId="{C3179BBF-7C48-BF48-BC2B-FDF31CE300FB}" srcId="{30E54538-8FD6-F24D-B6A2-5634679591F3}" destId="{81414F0F-6E55-9A47-82B1-EF06D2C10D66}" srcOrd="0" destOrd="0" parTransId="{75C86B98-8931-4648-A979-F886F7BDE9D0}" sibTransId="{5D55C74C-9577-F246-B6CA-2287367920CE}"/>
    <dgm:cxn modelId="{8B92A4C8-A91E-8A4E-8887-7609ECD18ED3}" srcId="{9CC9185D-B62D-CE46-A56B-24FD23E71294}" destId="{30E54538-8FD6-F24D-B6A2-5634679591F3}" srcOrd="0" destOrd="0" parTransId="{ABB49E37-5A23-CD46-AB9F-3D807B3CB143}" sibTransId="{4044E171-B5AB-624B-943F-30FC74F7D828}"/>
    <dgm:cxn modelId="{0D8280CE-F0C7-774C-8A6B-EFAC394FD9D8}" type="presOf" srcId="{7CB40E91-940F-F249-85F7-F64FDB438116}" destId="{1621756A-65DD-9D4C-9EF8-0FB35C7E62CC}" srcOrd="0" destOrd="0" presId="urn:microsoft.com/office/officeart/2005/8/layout/radial4"/>
    <dgm:cxn modelId="{847418D6-CE2F-5F4C-8822-1CCD5295051A}" type="presOf" srcId="{81414F0F-6E55-9A47-82B1-EF06D2C10D66}" destId="{E1AA29CF-9DF5-B443-92D7-FB5B1BA14946}" srcOrd="0" destOrd="0" presId="urn:microsoft.com/office/officeart/2005/8/layout/radial4"/>
    <dgm:cxn modelId="{0F83BCFA-3175-F849-A355-2859D4EA3B9E}" srcId="{30E54538-8FD6-F24D-B6A2-5634679591F3}" destId="{A30D589C-6CFB-074B-9DC3-FDDA685ABB64}" srcOrd="1" destOrd="0" parTransId="{FDD64AD8-4EB3-0049-A2C6-236D5256CFB4}" sibTransId="{8D8F76B6-B834-444F-8E01-364336335445}"/>
    <dgm:cxn modelId="{CB9BD9D3-CE7A-3F40-B2B5-9D02C6A10DCC}" type="presParOf" srcId="{632169DF-427A-2445-A3E0-6B19C1C41F8B}" destId="{4AEB850F-E968-314A-AC5C-C07DAAE1B20A}" srcOrd="0" destOrd="0" presId="urn:microsoft.com/office/officeart/2005/8/layout/radial4"/>
    <dgm:cxn modelId="{E7823E32-0826-104E-B8CD-CA9230539D92}" type="presParOf" srcId="{632169DF-427A-2445-A3E0-6B19C1C41F8B}" destId="{288793B8-E84A-EB48-8571-7CC690B7B5AD}" srcOrd="1" destOrd="0" presId="urn:microsoft.com/office/officeart/2005/8/layout/radial4"/>
    <dgm:cxn modelId="{75CA5230-9449-2345-8D1E-9F10CBCBDC1D}" type="presParOf" srcId="{632169DF-427A-2445-A3E0-6B19C1C41F8B}" destId="{E1AA29CF-9DF5-B443-92D7-FB5B1BA14946}" srcOrd="2" destOrd="0" presId="urn:microsoft.com/office/officeart/2005/8/layout/radial4"/>
    <dgm:cxn modelId="{8DCFE143-CC70-D74B-AEBC-9F9BF212B8E4}" type="presParOf" srcId="{632169DF-427A-2445-A3E0-6B19C1C41F8B}" destId="{8D8DC26D-AB91-8243-835E-7DCD226BD2FC}" srcOrd="3" destOrd="0" presId="urn:microsoft.com/office/officeart/2005/8/layout/radial4"/>
    <dgm:cxn modelId="{4D970035-7FD4-1B4D-8E3B-FD4B42C38B48}" type="presParOf" srcId="{632169DF-427A-2445-A3E0-6B19C1C41F8B}" destId="{11BA0A58-9CF3-3A48-98BE-499B6AE0C30D}" srcOrd="4" destOrd="0" presId="urn:microsoft.com/office/officeart/2005/8/layout/radial4"/>
    <dgm:cxn modelId="{5D3928B5-4882-1C4C-B994-2734D86C1489}" type="presParOf" srcId="{632169DF-427A-2445-A3E0-6B19C1C41F8B}" destId="{1621756A-65DD-9D4C-9EF8-0FB35C7E62CC}" srcOrd="5" destOrd="0" presId="urn:microsoft.com/office/officeart/2005/8/layout/radial4"/>
    <dgm:cxn modelId="{3C282366-27C2-FE46-A8EA-11B596467214}" type="presParOf" srcId="{632169DF-427A-2445-A3E0-6B19C1C41F8B}" destId="{B76379D5-0584-974B-BA6E-3C42DA431E53}" srcOrd="6"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3"/>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accent1">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CDD92E-62B2-3E45-A70E-919DC7652DC9}" type="doc">
      <dgm:prSet loTypeId="urn:microsoft.com/office/officeart/2005/8/layout/hProcess6" loCatId="" qsTypeId="urn:microsoft.com/office/officeart/2005/8/quickstyle/simple1" qsCatId="simple" csTypeId="urn:microsoft.com/office/officeart/2005/8/colors/colorful5" csCatId="colorful" phldr="1"/>
      <dgm:spPr/>
      <dgm:t>
        <a:bodyPr/>
        <a:lstStyle/>
        <a:p>
          <a:endParaRPr lang="en-US"/>
        </a:p>
      </dgm:t>
    </dgm:pt>
    <dgm:pt modelId="{1D2462FA-5D45-274B-AE1C-82A62A25E7D3}">
      <dgm:prSet phldrT="[Text]" custT="1"/>
      <dgm:spPr/>
      <dgm:t>
        <a:bodyPr/>
        <a:lstStyle/>
        <a:p>
          <a:r>
            <a:rPr lang="en-US" sz="1400" b="1" dirty="0"/>
            <a:t>Land Surface Temperature</a:t>
          </a:r>
        </a:p>
      </dgm:t>
    </dgm:pt>
    <dgm:pt modelId="{C17431C5-45C3-EB4A-BF19-4DC5A6A5DA5B}" type="parTrans" cxnId="{FC626967-8B7E-1949-86D8-F2C685392BC0}">
      <dgm:prSet/>
      <dgm:spPr/>
      <dgm:t>
        <a:bodyPr/>
        <a:lstStyle/>
        <a:p>
          <a:endParaRPr lang="en-US"/>
        </a:p>
      </dgm:t>
    </dgm:pt>
    <dgm:pt modelId="{F457B28F-AC02-6346-B255-035A663AC431}" type="sibTrans" cxnId="{FC626967-8B7E-1949-86D8-F2C685392BC0}">
      <dgm:prSet/>
      <dgm:spPr/>
      <dgm:t>
        <a:bodyPr/>
        <a:lstStyle/>
        <a:p>
          <a:endParaRPr lang="en-US"/>
        </a:p>
      </dgm:t>
    </dgm:pt>
    <dgm:pt modelId="{4B110D3F-D4AC-D242-A2B8-707B3EBB713A}">
      <dgm:prSet phldrT="[Text]"/>
      <dgm:spPr/>
      <dgm:t>
        <a:bodyPr/>
        <a:lstStyle/>
        <a:p>
          <a:r>
            <a:rPr lang="en-US" dirty="0"/>
            <a:t>Air temperature modeling</a:t>
          </a:r>
        </a:p>
      </dgm:t>
    </dgm:pt>
    <dgm:pt modelId="{1877AABE-F93A-2249-B221-74F8603FA876}" type="parTrans" cxnId="{B533A213-C77A-9541-A3FA-477BEEBBB46C}">
      <dgm:prSet/>
      <dgm:spPr/>
      <dgm:t>
        <a:bodyPr/>
        <a:lstStyle/>
        <a:p>
          <a:endParaRPr lang="en-US"/>
        </a:p>
      </dgm:t>
    </dgm:pt>
    <dgm:pt modelId="{41AC150C-35FC-B645-B38E-C447715CC470}" type="sibTrans" cxnId="{B533A213-C77A-9541-A3FA-477BEEBBB46C}">
      <dgm:prSet/>
      <dgm:spPr/>
      <dgm:t>
        <a:bodyPr/>
        <a:lstStyle/>
        <a:p>
          <a:endParaRPr lang="en-US"/>
        </a:p>
      </dgm:t>
    </dgm:pt>
    <dgm:pt modelId="{28646893-5C86-0D4B-92B4-AFB6833D5063}">
      <dgm:prSet phldrT="[Text]" custT="1"/>
      <dgm:spPr/>
      <dgm:t>
        <a:bodyPr/>
        <a:lstStyle/>
        <a:p>
          <a:r>
            <a:rPr lang="en-US" sz="1500" b="1" dirty="0"/>
            <a:t>Air Temperature</a:t>
          </a:r>
        </a:p>
      </dgm:t>
    </dgm:pt>
    <dgm:pt modelId="{89A1CA60-C170-744E-8DA8-C4644ACC7CF0}" type="parTrans" cxnId="{431C2285-099E-C942-97A4-00799ABEB172}">
      <dgm:prSet/>
      <dgm:spPr/>
      <dgm:t>
        <a:bodyPr/>
        <a:lstStyle/>
        <a:p>
          <a:endParaRPr lang="en-US"/>
        </a:p>
      </dgm:t>
    </dgm:pt>
    <dgm:pt modelId="{B4D0D445-E38F-7749-8B80-CF9706A5AB75}" type="sibTrans" cxnId="{431C2285-099E-C942-97A4-00799ABEB172}">
      <dgm:prSet/>
      <dgm:spPr/>
      <dgm:t>
        <a:bodyPr/>
        <a:lstStyle/>
        <a:p>
          <a:endParaRPr lang="en-US"/>
        </a:p>
      </dgm:t>
    </dgm:pt>
    <dgm:pt modelId="{9EE0D5B6-D76F-234F-9C94-AB54D9D67FC8}">
      <dgm:prSet phldrT="[Text]"/>
      <dgm:spPr/>
      <dgm:t>
        <a:bodyPr/>
        <a:lstStyle/>
        <a:p>
          <a:r>
            <a:rPr lang="en-US" dirty="0"/>
            <a:t>Laboratory </a:t>
          </a:r>
          <a:r>
            <a:rPr lang="en-US"/>
            <a:t>derived equations</a:t>
          </a:r>
          <a:endParaRPr lang="en-US" dirty="0"/>
        </a:p>
      </dgm:t>
    </dgm:pt>
    <dgm:pt modelId="{576725D9-C360-5447-84EB-E49335E782DE}" type="parTrans" cxnId="{BE0EF490-F7BC-8A4D-8908-5122D4BF6B7C}">
      <dgm:prSet/>
      <dgm:spPr/>
      <dgm:t>
        <a:bodyPr/>
        <a:lstStyle/>
        <a:p>
          <a:endParaRPr lang="en-US"/>
        </a:p>
      </dgm:t>
    </dgm:pt>
    <dgm:pt modelId="{6477A701-D2C7-8342-8BA4-08C19AA21D5D}" type="sibTrans" cxnId="{BE0EF490-F7BC-8A4D-8908-5122D4BF6B7C}">
      <dgm:prSet/>
      <dgm:spPr/>
      <dgm:t>
        <a:bodyPr/>
        <a:lstStyle/>
        <a:p>
          <a:endParaRPr lang="en-US"/>
        </a:p>
      </dgm:t>
    </dgm:pt>
    <dgm:pt modelId="{BEEC7028-46AB-1C42-9AFE-5EF0C4B6BFDB}">
      <dgm:prSet phldrT="[Text]"/>
      <dgm:spPr/>
      <dgm:t>
        <a:bodyPr/>
        <a:lstStyle/>
        <a:p>
          <a:r>
            <a:rPr lang="en-US" dirty="0"/>
            <a:t>Diurnal cycle &amp; landcover analysis</a:t>
          </a:r>
        </a:p>
      </dgm:t>
    </dgm:pt>
    <dgm:pt modelId="{DE5FDCAA-EE54-5A4C-B843-41065268581E}" type="parTrans" cxnId="{1363B7B7-E1EE-3F46-BCCC-2B2EEBC7B2E3}">
      <dgm:prSet/>
      <dgm:spPr/>
      <dgm:t>
        <a:bodyPr/>
        <a:lstStyle/>
        <a:p>
          <a:endParaRPr lang="en-US"/>
        </a:p>
      </dgm:t>
    </dgm:pt>
    <dgm:pt modelId="{27123AEF-9186-6049-864E-083926F755D8}" type="sibTrans" cxnId="{1363B7B7-E1EE-3F46-BCCC-2B2EEBC7B2E3}">
      <dgm:prSet/>
      <dgm:spPr/>
      <dgm:t>
        <a:bodyPr/>
        <a:lstStyle/>
        <a:p>
          <a:endParaRPr lang="en-US"/>
        </a:p>
      </dgm:t>
    </dgm:pt>
    <dgm:pt modelId="{7C724215-C736-514C-8869-9A1C95BC8A15}">
      <dgm:prSet phldrT="[Text]" custT="1"/>
      <dgm:spPr/>
      <dgm:t>
        <a:bodyPr/>
        <a:lstStyle/>
        <a:p>
          <a:r>
            <a:rPr lang="en-US" sz="1500" b="1" dirty="0"/>
            <a:t>Biting and transmission rates</a:t>
          </a:r>
        </a:p>
      </dgm:t>
    </dgm:pt>
    <dgm:pt modelId="{E78FEEE8-192F-C440-8751-D7CE4CC7E9BD}" type="sibTrans" cxnId="{644030F5-3168-7543-B459-5FBE0830CF8B}">
      <dgm:prSet/>
      <dgm:spPr/>
      <dgm:t>
        <a:bodyPr/>
        <a:lstStyle/>
        <a:p>
          <a:endParaRPr lang="en-US"/>
        </a:p>
      </dgm:t>
    </dgm:pt>
    <dgm:pt modelId="{F7FBE927-BED0-554F-B15D-8DE8E6C5EA85}" type="parTrans" cxnId="{644030F5-3168-7543-B459-5FBE0830CF8B}">
      <dgm:prSet/>
      <dgm:spPr/>
      <dgm:t>
        <a:bodyPr/>
        <a:lstStyle/>
        <a:p>
          <a:endParaRPr lang="en-US"/>
        </a:p>
      </dgm:t>
    </dgm:pt>
    <dgm:pt modelId="{1E80BE75-10A0-A54F-9159-4AA7E64883BF}" type="pres">
      <dgm:prSet presAssocID="{8BCDD92E-62B2-3E45-A70E-919DC7652DC9}" presName="theList" presStyleCnt="0">
        <dgm:presLayoutVars>
          <dgm:dir/>
          <dgm:animLvl val="lvl"/>
          <dgm:resizeHandles val="exact"/>
        </dgm:presLayoutVars>
      </dgm:prSet>
      <dgm:spPr/>
    </dgm:pt>
    <dgm:pt modelId="{CDE0D3F6-D98D-5D40-A1A8-114C1607DBDB}" type="pres">
      <dgm:prSet presAssocID="{1D2462FA-5D45-274B-AE1C-82A62A25E7D3}" presName="compNode" presStyleCnt="0"/>
      <dgm:spPr/>
    </dgm:pt>
    <dgm:pt modelId="{6696F688-CD6D-FE46-8296-09CBDC2902E1}" type="pres">
      <dgm:prSet presAssocID="{1D2462FA-5D45-274B-AE1C-82A62A25E7D3}" presName="noGeometry" presStyleCnt="0"/>
      <dgm:spPr/>
    </dgm:pt>
    <dgm:pt modelId="{67A42ABF-F382-694E-AFFA-BE907D1E2556}" type="pres">
      <dgm:prSet presAssocID="{1D2462FA-5D45-274B-AE1C-82A62A25E7D3}" presName="childTextVisible" presStyleLbl="bgAccFollowNode1" presStyleIdx="0" presStyleCnt="3" custLinFactNeighborX="945" custLinFactNeighborY="-2159">
        <dgm:presLayoutVars>
          <dgm:bulletEnabled val="1"/>
        </dgm:presLayoutVars>
      </dgm:prSet>
      <dgm:spPr/>
    </dgm:pt>
    <dgm:pt modelId="{D02F9B5A-3014-F74F-9E7B-F4BA7D7D010C}" type="pres">
      <dgm:prSet presAssocID="{1D2462FA-5D45-274B-AE1C-82A62A25E7D3}" presName="childTextHidden" presStyleLbl="bgAccFollowNode1" presStyleIdx="0" presStyleCnt="3"/>
      <dgm:spPr/>
    </dgm:pt>
    <dgm:pt modelId="{27A8CC97-223F-2640-B341-16BBE485FACD}" type="pres">
      <dgm:prSet presAssocID="{1D2462FA-5D45-274B-AE1C-82A62A25E7D3}" presName="parentText" presStyleLbl="node1" presStyleIdx="0" presStyleCnt="3" custScaleX="112240" custScaleY="112723" custLinFactNeighborX="-27641" custLinFactNeighborY="-1899">
        <dgm:presLayoutVars>
          <dgm:chMax val="1"/>
          <dgm:bulletEnabled val="1"/>
        </dgm:presLayoutVars>
      </dgm:prSet>
      <dgm:spPr/>
    </dgm:pt>
    <dgm:pt modelId="{06DD64B0-004D-5746-BBA4-DD58CB4AA1DE}" type="pres">
      <dgm:prSet presAssocID="{1D2462FA-5D45-274B-AE1C-82A62A25E7D3}" presName="aSpace" presStyleCnt="0"/>
      <dgm:spPr/>
    </dgm:pt>
    <dgm:pt modelId="{4F053854-AEEE-794D-8AAF-86B1784C7C51}" type="pres">
      <dgm:prSet presAssocID="{28646893-5C86-0D4B-92B4-AFB6833D5063}" presName="compNode" presStyleCnt="0"/>
      <dgm:spPr/>
    </dgm:pt>
    <dgm:pt modelId="{2761164E-5CF1-424B-9276-1752ADDAC89D}" type="pres">
      <dgm:prSet presAssocID="{28646893-5C86-0D4B-92B4-AFB6833D5063}" presName="noGeometry" presStyleCnt="0"/>
      <dgm:spPr/>
    </dgm:pt>
    <dgm:pt modelId="{53F3FE52-0B17-994C-9D41-41387BD6C2CA}" type="pres">
      <dgm:prSet presAssocID="{28646893-5C86-0D4B-92B4-AFB6833D5063}" presName="childTextVisible" presStyleLbl="bgAccFollowNode1" presStyleIdx="1" presStyleCnt="3">
        <dgm:presLayoutVars>
          <dgm:bulletEnabled val="1"/>
        </dgm:presLayoutVars>
      </dgm:prSet>
      <dgm:spPr/>
    </dgm:pt>
    <dgm:pt modelId="{37BEB46F-1EDD-BC4F-92CB-C4231FB4569E}" type="pres">
      <dgm:prSet presAssocID="{28646893-5C86-0D4B-92B4-AFB6833D5063}" presName="childTextHidden" presStyleLbl="bgAccFollowNode1" presStyleIdx="1" presStyleCnt="3"/>
      <dgm:spPr/>
    </dgm:pt>
    <dgm:pt modelId="{E2C48068-EFDD-E84E-B6F3-70FF5C07289F}" type="pres">
      <dgm:prSet presAssocID="{28646893-5C86-0D4B-92B4-AFB6833D5063}" presName="parentText" presStyleLbl="node1" presStyleIdx="1" presStyleCnt="3" custScaleX="112240" custScaleY="112723" custLinFactNeighborX="-10326" custLinFactNeighborY="-1899">
        <dgm:presLayoutVars>
          <dgm:chMax val="1"/>
          <dgm:bulletEnabled val="1"/>
        </dgm:presLayoutVars>
      </dgm:prSet>
      <dgm:spPr/>
    </dgm:pt>
    <dgm:pt modelId="{86F67B26-C991-9D4C-8156-5F9AE7C92900}" type="pres">
      <dgm:prSet presAssocID="{28646893-5C86-0D4B-92B4-AFB6833D5063}" presName="aSpace" presStyleCnt="0"/>
      <dgm:spPr/>
    </dgm:pt>
    <dgm:pt modelId="{81050BDC-86DD-754A-95B3-689773DD1C8C}" type="pres">
      <dgm:prSet presAssocID="{7C724215-C736-514C-8869-9A1C95BC8A15}" presName="compNode" presStyleCnt="0"/>
      <dgm:spPr/>
    </dgm:pt>
    <dgm:pt modelId="{34465FE3-DA34-1541-9BEA-EC0A5E9B6C83}" type="pres">
      <dgm:prSet presAssocID="{7C724215-C736-514C-8869-9A1C95BC8A15}" presName="noGeometry" presStyleCnt="0"/>
      <dgm:spPr/>
    </dgm:pt>
    <dgm:pt modelId="{A69FCF16-81EC-1243-88A6-4510FE1CCB22}" type="pres">
      <dgm:prSet presAssocID="{7C724215-C736-514C-8869-9A1C95BC8A15}" presName="childTextVisible" presStyleLbl="bgAccFollowNode1" presStyleIdx="2" presStyleCnt="3">
        <dgm:presLayoutVars>
          <dgm:bulletEnabled val="1"/>
        </dgm:presLayoutVars>
      </dgm:prSet>
      <dgm:spPr/>
    </dgm:pt>
    <dgm:pt modelId="{55BF1E62-1E14-B44E-9520-E0411EDA23C7}" type="pres">
      <dgm:prSet presAssocID="{7C724215-C736-514C-8869-9A1C95BC8A15}" presName="childTextHidden" presStyleLbl="bgAccFollowNode1" presStyleIdx="2" presStyleCnt="3"/>
      <dgm:spPr/>
    </dgm:pt>
    <dgm:pt modelId="{75A42089-FFF4-1945-A510-3DE6B016C847}" type="pres">
      <dgm:prSet presAssocID="{7C724215-C736-514C-8869-9A1C95BC8A15}" presName="parentText" presStyleLbl="node1" presStyleIdx="2" presStyleCnt="3" custScaleX="112240" custScaleY="112723" custLinFactNeighborX="-10801" custLinFactNeighborY="-1899">
        <dgm:presLayoutVars>
          <dgm:chMax val="1"/>
          <dgm:bulletEnabled val="1"/>
        </dgm:presLayoutVars>
      </dgm:prSet>
      <dgm:spPr/>
    </dgm:pt>
  </dgm:ptLst>
  <dgm:cxnLst>
    <dgm:cxn modelId="{1E8EE701-27BE-854B-BD30-B7763018CDB6}" type="presOf" srcId="{BEEC7028-46AB-1C42-9AFE-5EF0C4B6BFDB}" destId="{A69FCF16-81EC-1243-88A6-4510FE1CCB22}" srcOrd="0" destOrd="0" presId="urn:microsoft.com/office/officeart/2005/8/layout/hProcess6"/>
    <dgm:cxn modelId="{047F1B09-5ECD-4A41-B769-12D1674B3285}" type="presOf" srcId="{BEEC7028-46AB-1C42-9AFE-5EF0C4B6BFDB}" destId="{55BF1E62-1E14-B44E-9520-E0411EDA23C7}" srcOrd="1" destOrd="0" presId="urn:microsoft.com/office/officeart/2005/8/layout/hProcess6"/>
    <dgm:cxn modelId="{B533A213-C77A-9541-A3FA-477BEEBBB46C}" srcId="{1D2462FA-5D45-274B-AE1C-82A62A25E7D3}" destId="{4B110D3F-D4AC-D242-A2B8-707B3EBB713A}" srcOrd="0" destOrd="0" parTransId="{1877AABE-F93A-2249-B221-74F8603FA876}" sibTransId="{41AC150C-35FC-B645-B38E-C447715CC470}"/>
    <dgm:cxn modelId="{AD801028-5B84-194C-AE3C-279A3F46D7B0}" type="presOf" srcId="{4B110D3F-D4AC-D242-A2B8-707B3EBB713A}" destId="{67A42ABF-F382-694E-AFFA-BE907D1E2556}" srcOrd="0" destOrd="0" presId="urn:microsoft.com/office/officeart/2005/8/layout/hProcess6"/>
    <dgm:cxn modelId="{9F474C52-BC2A-EC4C-B183-5E9020677933}" type="presOf" srcId="{7C724215-C736-514C-8869-9A1C95BC8A15}" destId="{75A42089-FFF4-1945-A510-3DE6B016C847}" srcOrd="0" destOrd="0" presId="urn:microsoft.com/office/officeart/2005/8/layout/hProcess6"/>
    <dgm:cxn modelId="{2F9C485E-6EC8-944D-B294-02E172C8790A}" type="presOf" srcId="{28646893-5C86-0D4B-92B4-AFB6833D5063}" destId="{E2C48068-EFDD-E84E-B6F3-70FF5C07289F}" srcOrd="0" destOrd="0" presId="urn:microsoft.com/office/officeart/2005/8/layout/hProcess6"/>
    <dgm:cxn modelId="{FC626967-8B7E-1949-86D8-F2C685392BC0}" srcId="{8BCDD92E-62B2-3E45-A70E-919DC7652DC9}" destId="{1D2462FA-5D45-274B-AE1C-82A62A25E7D3}" srcOrd="0" destOrd="0" parTransId="{C17431C5-45C3-EB4A-BF19-4DC5A6A5DA5B}" sibTransId="{F457B28F-AC02-6346-B255-035A663AC431}"/>
    <dgm:cxn modelId="{431C2285-099E-C942-97A4-00799ABEB172}" srcId="{8BCDD92E-62B2-3E45-A70E-919DC7652DC9}" destId="{28646893-5C86-0D4B-92B4-AFB6833D5063}" srcOrd="1" destOrd="0" parTransId="{89A1CA60-C170-744E-8DA8-C4644ACC7CF0}" sibTransId="{B4D0D445-E38F-7749-8B80-CF9706A5AB75}"/>
    <dgm:cxn modelId="{BE0EF490-F7BC-8A4D-8908-5122D4BF6B7C}" srcId="{28646893-5C86-0D4B-92B4-AFB6833D5063}" destId="{9EE0D5B6-D76F-234F-9C94-AB54D9D67FC8}" srcOrd="0" destOrd="0" parTransId="{576725D9-C360-5447-84EB-E49335E782DE}" sibTransId="{6477A701-D2C7-8342-8BA4-08C19AA21D5D}"/>
    <dgm:cxn modelId="{8AE563AD-0592-274E-8572-ECECA06E1400}" type="presOf" srcId="{4B110D3F-D4AC-D242-A2B8-707B3EBB713A}" destId="{D02F9B5A-3014-F74F-9E7B-F4BA7D7D010C}" srcOrd="1" destOrd="0" presId="urn:microsoft.com/office/officeart/2005/8/layout/hProcess6"/>
    <dgm:cxn modelId="{1363B7B7-E1EE-3F46-BCCC-2B2EEBC7B2E3}" srcId="{7C724215-C736-514C-8869-9A1C95BC8A15}" destId="{BEEC7028-46AB-1C42-9AFE-5EF0C4B6BFDB}" srcOrd="0" destOrd="0" parTransId="{DE5FDCAA-EE54-5A4C-B843-41065268581E}" sibTransId="{27123AEF-9186-6049-864E-083926F755D8}"/>
    <dgm:cxn modelId="{735819CC-BEA6-344D-8972-E6B1C773A1F7}" type="presOf" srcId="{9EE0D5B6-D76F-234F-9C94-AB54D9D67FC8}" destId="{53F3FE52-0B17-994C-9D41-41387BD6C2CA}" srcOrd="0" destOrd="0" presId="urn:microsoft.com/office/officeart/2005/8/layout/hProcess6"/>
    <dgm:cxn modelId="{F7C5D7F0-243A-1941-9BCE-FCF1F782B615}" type="presOf" srcId="{1D2462FA-5D45-274B-AE1C-82A62A25E7D3}" destId="{27A8CC97-223F-2640-B341-16BBE485FACD}" srcOrd="0" destOrd="0" presId="urn:microsoft.com/office/officeart/2005/8/layout/hProcess6"/>
    <dgm:cxn modelId="{644030F5-3168-7543-B459-5FBE0830CF8B}" srcId="{8BCDD92E-62B2-3E45-A70E-919DC7652DC9}" destId="{7C724215-C736-514C-8869-9A1C95BC8A15}" srcOrd="2" destOrd="0" parTransId="{F7FBE927-BED0-554F-B15D-8DE8E6C5EA85}" sibTransId="{E78FEEE8-192F-C440-8751-D7CE4CC7E9BD}"/>
    <dgm:cxn modelId="{F70EFEF7-62AE-6343-B1E3-32F8109B3914}" type="presOf" srcId="{8BCDD92E-62B2-3E45-A70E-919DC7652DC9}" destId="{1E80BE75-10A0-A54F-9159-4AA7E64883BF}" srcOrd="0" destOrd="0" presId="urn:microsoft.com/office/officeart/2005/8/layout/hProcess6"/>
    <dgm:cxn modelId="{E5AEBAFF-80E7-394A-9FB1-BC9D165A1A9B}" type="presOf" srcId="{9EE0D5B6-D76F-234F-9C94-AB54D9D67FC8}" destId="{37BEB46F-1EDD-BC4F-92CB-C4231FB4569E}" srcOrd="1" destOrd="0" presId="urn:microsoft.com/office/officeart/2005/8/layout/hProcess6"/>
    <dgm:cxn modelId="{32345B67-A10C-A348-9EAF-F62F44CD5191}" type="presParOf" srcId="{1E80BE75-10A0-A54F-9159-4AA7E64883BF}" destId="{CDE0D3F6-D98D-5D40-A1A8-114C1607DBDB}" srcOrd="0" destOrd="0" presId="urn:microsoft.com/office/officeart/2005/8/layout/hProcess6"/>
    <dgm:cxn modelId="{149D47E4-ABC9-BC4E-94C6-5EAC12995B03}" type="presParOf" srcId="{CDE0D3F6-D98D-5D40-A1A8-114C1607DBDB}" destId="{6696F688-CD6D-FE46-8296-09CBDC2902E1}" srcOrd="0" destOrd="0" presId="urn:microsoft.com/office/officeart/2005/8/layout/hProcess6"/>
    <dgm:cxn modelId="{8D76741C-9BD5-814A-91B6-163A6540FB48}" type="presParOf" srcId="{CDE0D3F6-D98D-5D40-A1A8-114C1607DBDB}" destId="{67A42ABF-F382-694E-AFFA-BE907D1E2556}" srcOrd="1" destOrd="0" presId="urn:microsoft.com/office/officeart/2005/8/layout/hProcess6"/>
    <dgm:cxn modelId="{42514B99-C84E-5145-97F2-0BB5654996EA}" type="presParOf" srcId="{CDE0D3F6-D98D-5D40-A1A8-114C1607DBDB}" destId="{D02F9B5A-3014-F74F-9E7B-F4BA7D7D010C}" srcOrd="2" destOrd="0" presId="urn:microsoft.com/office/officeart/2005/8/layout/hProcess6"/>
    <dgm:cxn modelId="{ED8FCFE2-61DE-564D-955F-CF551CE00A5A}" type="presParOf" srcId="{CDE0D3F6-D98D-5D40-A1A8-114C1607DBDB}" destId="{27A8CC97-223F-2640-B341-16BBE485FACD}" srcOrd="3" destOrd="0" presId="urn:microsoft.com/office/officeart/2005/8/layout/hProcess6"/>
    <dgm:cxn modelId="{092C7B4C-558D-FC45-A7BC-67B707A102B3}" type="presParOf" srcId="{1E80BE75-10A0-A54F-9159-4AA7E64883BF}" destId="{06DD64B0-004D-5746-BBA4-DD58CB4AA1DE}" srcOrd="1" destOrd="0" presId="urn:microsoft.com/office/officeart/2005/8/layout/hProcess6"/>
    <dgm:cxn modelId="{750B5DAB-2C71-C840-9284-37ED9F24F04E}" type="presParOf" srcId="{1E80BE75-10A0-A54F-9159-4AA7E64883BF}" destId="{4F053854-AEEE-794D-8AAF-86B1784C7C51}" srcOrd="2" destOrd="0" presId="urn:microsoft.com/office/officeart/2005/8/layout/hProcess6"/>
    <dgm:cxn modelId="{9D077099-7633-CD4E-AE13-D0B5B494DADA}" type="presParOf" srcId="{4F053854-AEEE-794D-8AAF-86B1784C7C51}" destId="{2761164E-5CF1-424B-9276-1752ADDAC89D}" srcOrd="0" destOrd="0" presId="urn:microsoft.com/office/officeart/2005/8/layout/hProcess6"/>
    <dgm:cxn modelId="{78722CEC-6E27-094F-8C2A-9386ED86A747}" type="presParOf" srcId="{4F053854-AEEE-794D-8AAF-86B1784C7C51}" destId="{53F3FE52-0B17-994C-9D41-41387BD6C2CA}" srcOrd="1" destOrd="0" presId="urn:microsoft.com/office/officeart/2005/8/layout/hProcess6"/>
    <dgm:cxn modelId="{DB230D62-C660-B749-97E6-A41C6CCE9BC4}" type="presParOf" srcId="{4F053854-AEEE-794D-8AAF-86B1784C7C51}" destId="{37BEB46F-1EDD-BC4F-92CB-C4231FB4569E}" srcOrd="2" destOrd="0" presId="urn:microsoft.com/office/officeart/2005/8/layout/hProcess6"/>
    <dgm:cxn modelId="{CE948813-E5EB-6546-BEDB-A89457D7305F}" type="presParOf" srcId="{4F053854-AEEE-794D-8AAF-86B1784C7C51}" destId="{E2C48068-EFDD-E84E-B6F3-70FF5C07289F}" srcOrd="3" destOrd="0" presId="urn:microsoft.com/office/officeart/2005/8/layout/hProcess6"/>
    <dgm:cxn modelId="{359B8B79-888E-5342-AD1D-80DBF9B6FB0F}" type="presParOf" srcId="{1E80BE75-10A0-A54F-9159-4AA7E64883BF}" destId="{86F67B26-C991-9D4C-8156-5F9AE7C92900}" srcOrd="3" destOrd="0" presId="urn:microsoft.com/office/officeart/2005/8/layout/hProcess6"/>
    <dgm:cxn modelId="{B2647D07-A370-6348-811C-2A2C27CC121F}" type="presParOf" srcId="{1E80BE75-10A0-A54F-9159-4AA7E64883BF}" destId="{81050BDC-86DD-754A-95B3-689773DD1C8C}" srcOrd="4" destOrd="0" presId="urn:microsoft.com/office/officeart/2005/8/layout/hProcess6"/>
    <dgm:cxn modelId="{2D6740D1-47E0-E446-AC0A-6382045A046B}" type="presParOf" srcId="{81050BDC-86DD-754A-95B3-689773DD1C8C}" destId="{34465FE3-DA34-1541-9BEA-EC0A5E9B6C83}" srcOrd="0" destOrd="0" presId="urn:microsoft.com/office/officeart/2005/8/layout/hProcess6"/>
    <dgm:cxn modelId="{8F6C2B17-A784-CE4A-8936-B614CB86B957}" type="presParOf" srcId="{81050BDC-86DD-754A-95B3-689773DD1C8C}" destId="{A69FCF16-81EC-1243-88A6-4510FE1CCB22}" srcOrd="1" destOrd="0" presId="urn:microsoft.com/office/officeart/2005/8/layout/hProcess6"/>
    <dgm:cxn modelId="{41C78624-91DE-2944-AFC7-BFD384E947D2}" type="presParOf" srcId="{81050BDC-86DD-754A-95B3-689773DD1C8C}" destId="{55BF1E62-1E14-B44E-9520-E0411EDA23C7}" srcOrd="2" destOrd="0" presId="urn:microsoft.com/office/officeart/2005/8/layout/hProcess6"/>
    <dgm:cxn modelId="{2DAB2EDD-B597-3E4A-BD81-321CF4FC4A78}" type="presParOf" srcId="{81050BDC-86DD-754A-95B3-689773DD1C8C}" destId="{75A42089-FFF4-1945-A510-3DE6B016C847}"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t>
        <a:bodyPr/>
        <a:lstStyle/>
        <a:p>
          <a:endParaRPr lang="en-US"/>
        </a:p>
      </dgm:t>
    </dgm:pt>
    <dgm:pt modelId="{8C9916A5-B38D-D941-A9A0-6A14FBFBF65F}">
      <dgm:prSet phldrT="[Text]"/>
      <dgm:spPr>
        <a:solidFill>
          <a:schemeClr val="accent3"/>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accent1">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bg2">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563A9-A2F8-FA44-AD12-3A87201306E6}" type="doc">
      <dgm:prSet loTypeId="urn:microsoft.com/office/officeart/2005/8/layout/chevron1" loCatId="" qsTypeId="urn:microsoft.com/office/officeart/2005/8/quickstyle/simple1" qsCatId="simple" csTypeId="urn:microsoft.com/office/officeart/2005/8/colors/colorful1" csCatId="colorful" phldr="1"/>
      <dgm:spPr/>
    </dgm:pt>
    <dgm:pt modelId="{8C9916A5-B38D-D941-A9A0-6A14FBFBF65F}">
      <dgm:prSet phldrT="[Text]"/>
      <dgm:spPr>
        <a:solidFill>
          <a:schemeClr val="bg2">
            <a:lumMod val="75000"/>
          </a:schemeClr>
        </a:solidFill>
        <a:effectLst/>
      </dgm:spPr>
      <dgm:t>
        <a:bodyPr/>
        <a:lstStyle/>
        <a:p>
          <a:r>
            <a:rPr lang="en-US" b="0" dirty="0">
              <a:solidFill>
                <a:schemeClr val="bg1"/>
              </a:solidFill>
            </a:rPr>
            <a:t>Introduction</a:t>
          </a:r>
        </a:p>
      </dgm:t>
    </dgm:pt>
    <dgm:pt modelId="{2B55CCD0-041C-2B4D-8D94-41562A16B897}" type="parTrans" cxnId="{547DE63B-FF3E-7B44-875D-0D32029F7F90}">
      <dgm:prSet/>
      <dgm:spPr/>
      <dgm:t>
        <a:bodyPr/>
        <a:lstStyle/>
        <a:p>
          <a:endParaRPr lang="en-US"/>
        </a:p>
      </dgm:t>
    </dgm:pt>
    <dgm:pt modelId="{C0CC2BBE-D7F6-A544-A842-C809D2953C0E}" type="sibTrans" cxnId="{547DE63B-FF3E-7B44-875D-0D32029F7F90}">
      <dgm:prSet/>
      <dgm:spPr/>
      <dgm:t>
        <a:bodyPr/>
        <a:lstStyle/>
        <a:p>
          <a:endParaRPr lang="en-US"/>
        </a:p>
      </dgm:t>
    </dgm:pt>
    <dgm:pt modelId="{44CE0677-269D-3041-ABCF-234EA3A77C7A}">
      <dgm:prSet phldrT="[Text]"/>
      <dgm:spPr>
        <a:solidFill>
          <a:schemeClr val="bg2">
            <a:lumMod val="75000"/>
          </a:schemeClr>
        </a:solidFill>
      </dgm:spPr>
      <dgm:t>
        <a:bodyPr/>
        <a:lstStyle/>
        <a:p>
          <a:r>
            <a:rPr lang="en-US" dirty="0"/>
            <a:t>Conclusion</a:t>
          </a:r>
        </a:p>
      </dgm:t>
    </dgm:pt>
    <dgm:pt modelId="{76731BCB-601C-384F-B173-7B7766E8AD5B}" type="parTrans" cxnId="{14CBAC81-B001-424A-99D7-A5C2C39C9AFF}">
      <dgm:prSet/>
      <dgm:spPr/>
      <dgm:t>
        <a:bodyPr/>
        <a:lstStyle/>
        <a:p>
          <a:endParaRPr lang="en-US"/>
        </a:p>
      </dgm:t>
    </dgm:pt>
    <dgm:pt modelId="{C4D2489C-59CC-1A4F-8546-8AFD588EAF6B}" type="sibTrans" cxnId="{14CBAC81-B001-424A-99D7-A5C2C39C9AFF}">
      <dgm:prSet/>
      <dgm:spPr/>
      <dgm:t>
        <a:bodyPr/>
        <a:lstStyle/>
        <a:p>
          <a:endParaRPr lang="en-US"/>
        </a:p>
      </dgm:t>
    </dgm:pt>
    <dgm:pt modelId="{6D6C77C3-8D16-434C-85B6-0D4390299DC0}">
      <dgm:prSet phldrT="[Text]"/>
      <dgm:spPr>
        <a:solidFill>
          <a:schemeClr val="bg2">
            <a:lumMod val="75000"/>
          </a:schemeClr>
        </a:solidFill>
      </dgm:spPr>
      <dgm:t>
        <a:bodyPr/>
        <a:lstStyle/>
        <a:p>
          <a:r>
            <a:rPr lang="en-US" dirty="0"/>
            <a:t>Methods</a:t>
          </a:r>
        </a:p>
      </dgm:t>
    </dgm:pt>
    <dgm:pt modelId="{3EB39946-03FC-9049-AB29-FF3BDC8F1C7F}" type="parTrans" cxnId="{CF4ACD6D-FFD6-404D-9834-528CCCFCB32F}">
      <dgm:prSet/>
      <dgm:spPr/>
      <dgm:t>
        <a:bodyPr/>
        <a:lstStyle/>
        <a:p>
          <a:endParaRPr lang="en-US"/>
        </a:p>
      </dgm:t>
    </dgm:pt>
    <dgm:pt modelId="{2336C337-E553-994E-9107-D2C9E3D4FBA2}" type="sibTrans" cxnId="{CF4ACD6D-FFD6-404D-9834-528CCCFCB32F}">
      <dgm:prSet/>
      <dgm:spPr/>
      <dgm:t>
        <a:bodyPr/>
        <a:lstStyle/>
        <a:p>
          <a:endParaRPr lang="en-US"/>
        </a:p>
      </dgm:t>
    </dgm:pt>
    <dgm:pt modelId="{0C246D59-EB71-674C-8FEF-A61B50477221}">
      <dgm:prSet phldrT="[Text]"/>
      <dgm:spPr>
        <a:solidFill>
          <a:schemeClr val="accent1">
            <a:lumMod val="75000"/>
          </a:schemeClr>
        </a:solidFill>
      </dgm:spPr>
      <dgm:t>
        <a:bodyPr/>
        <a:lstStyle/>
        <a:p>
          <a:r>
            <a:rPr lang="en-US" dirty="0"/>
            <a:t>Analysis</a:t>
          </a:r>
        </a:p>
      </dgm:t>
    </dgm:pt>
    <dgm:pt modelId="{FF21F5E8-2428-0C4E-AFAE-25926AF489BC}" type="parTrans" cxnId="{7D3F625D-233A-8542-B58C-053FC50D2119}">
      <dgm:prSet/>
      <dgm:spPr/>
      <dgm:t>
        <a:bodyPr/>
        <a:lstStyle/>
        <a:p>
          <a:endParaRPr lang="en-US"/>
        </a:p>
      </dgm:t>
    </dgm:pt>
    <dgm:pt modelId="{09C1F042-4670-EA4C-B925-FA6C09DA0B3E}" type="sibTrans" cxnId="{7D3F625D-233A-8542-B58C-053FC50D2119}">
      <dgm:prSet/>
      <dgm:spPr/>
      <dgm:t>
        <a:bodyPr/>
        <a:lstStyle/>
        <a:p>
          <a:endParaRPr lang="en-US"/>
        </a:p>
      </dgm:t>
    </dgm:pt>
    <dgm:pt modelId="{C505F32A-1837-EF4A-B21D-E402C7EA667B}" type="pres">
      <dgm:prSet presAssocID="{AF9563A9-A2F8-FA44-AD12-3A87201306E6}" presName="Name0" presStyleCnt="0">
        <dgm:presLayoutVars>
          <dgm:dir/>
          <dgm:animLvl val="lvl"/>
          <dgm:resizeHandles val="exact"/>
        </dgm:presLayoutVars>
      </dgm:prSet>
      <dgm:spPr/>
    </dgm:pt>
    <dgm:pt modelId="{E3EBD221-A469-7746-9554-AD7BBA6B7E29}" type="pres">
      <dgm:prSet presAssocID="{8C9916A5-B38D-D941-A9A0-6A14FBFBF65F}" presName="parTxOnly" presStyleLbl="node1" presStyleIdx="0" presStyleCnt="4" custScaleY="23533" custLinFactNeighborX="-2688" custLinFactNeighborY="47560">
        <dgm:presLayoutVars>
          <dgm:chMax val="0"/>
          <dgm:chPref val="0"/>
          <dgm:bulletEnabled val="1"/>
        </dgm:presLayoutVars>
      </dgm:prSet>
      <dgm:spPr/>
    </dgm:pt>
    <dgm:pt modelId="{AB8FDA3B-BB01-AE40-ABC7-2636DE555E0D}" type="pres">
      <dgm:prSet presAssocID="{C0CC2BBE-D7F6-A544-A842-C809D2953C0E}" presName="parTxOnlySpace" presStyleCnt="0"/>
      <dgm:spPr/>
    </dgm:pt>
    <dgm:pt modelId="{3088B219-5972-BA49-97A7-F6788DAD0F5B}" type="pres">
      <dgm:prSet presAssocID="{6D6C77C3-8D16-434C-85B6-0D4390299DC0}" presName="parTxOnly" presStyleLbl="node1" presStyleIdx="1" presStyleCnt="4" custScaleY="23533" custLinFactNeighborX="-10885" custLinFactNeighborY="47560">
        <dgm:presLayoutVars>
          <dgm:chMax val="0"/>
          <dgm:chPref val="0"/>
          <dgm:bulletEnabled val="1"/>
        </dgm:presLayoutVars>
      </dgm:prSet>
      <dgm:spPr/>
    </dgm:pt>
    <dgm:pt modelId="{1D588D3D-B9E9-0047-83BA-66DCEA69732A}" type="pres">
      <dgm:prSet presAssocID="{2336C337-E553-994E-9107-D2C9E3D4FBA2}" presName="parTxOnlySpace" presStyleCnt="0"/>
      <dgm:spPr/>
    </dgm:pt>
    <dgm:pt modelId="{6A242712-DBFD-0341-92D7-1C540998D890}" type="pres">
      <dgm:prSet presAssocID="{0C246D59-EB71-674C-8FEF-A61B50477221}" presName="parTxOnly" presStyleLbl="node1" presStyleIdx="2" presStyleCnt="4" custScaleY="23533" custLinFactNeighborX="-10885" custLinFactNeighborY="47560">
        <dgm:presLayoutVars>
          <dgm:chMax val="0"/>
          <dgm:chPref val="0"/>
          <dgm:bulletEnabled val="1"/>
        </dgm:presLayoutVars>
      </dgm:prSet>
      <dgm:spPr/>
    </dgm:pt>
    <dgm:pt modelId="{B8F401F6-722D-4949-B91E-BBD572CEC23B}" type="pres">
      <dgm:prSet presAssocID="{09C1F042-4670-EA4C-B925-FA6C09DA0B3E}" presName="parTxOnlySpace" presStyleCnt="0"/>
      <dgm:spPr/>
    </dgm:pt>
    <dgm:pt modelId="{A55AC18E-941E-D64F-998E-AF407456D791}" type="pres">
      <dgm:prSet presAssocID="{44CE0677-269D-3041-ABCF-234EA3A77C7A}" presName="parTxOnly" presStyleLbl="node1" presStyleIdx="3" presStyleCnt="4" custScaleY="23533" custLinFactNeighborX="-10885" custLinFactNeighborY="47560">
        <dgm:presLayoutVars>
          <dgm:chMax val="0"/>
          <dgm:chPref val="0"/>
          <dgm:bulletEnabled val="1"/>
        </dgm:presLayoutVars>
      </dgm:prSet>
      <dgm:spPr/>
    </dgm:pt>
  </dgm:ptLst>
  <dgm:cxnLst>
    <dgm:cxn modelId="{7438C62F-63FB-104C-AF69-D708D23FEF92}" type="presOf" srcId="{0C246D59-EB71-674C-8FEF-A61B50477221}" destId="{6A242712-DBFD-0341-92D7-1C540998D890}" srcOrd="0" destOrd="0" presId="urn:microsoft.com/office/officeart/2005/8/layout/chevron1"/>
    <dgm:cxn modelId="{D58BF939-88A2-FE4A-925D-0C05748499C0}" type="presOf" srcId="{6D6C77C3-8D16-434C-85B6-0D4390299DC0}" destId="{3088B219-5972-BA49-97A7-F6788DAD0F5B}" srcOrd="0" destOrd="0" presId="urn:microsoft.com/office/officeart/2005/8/layout/chevron1"/>
    <dgm:cxn modelId="{547DE63B-FF3E-7B44-875D-0D32029F7F90}" srcId="{AF9563A9-A2F8-FA44-AD12-3A87201306E6}" destId="{8C9916A5-B38D-D941-A9A0-6A14FBFBF65F}" srcOrd="0" destOrd="0" parTransId="{2B55CCD0-041C-2B4D-8D94-41562A16B897}" sibTransId="{C0CC2BBE-D7F6-A544-A842-C809D2953C0E}"/>
    <dgm:cxn modelId="{12835149-6DC2-3B4A-8629-8CD4B429215B}" type="presOf" srcId="{44CE0677-269D-3041-ABCF-234EA3A77C7A}" destId="{A55AC18E-941E-D64F-998E-AF407456D791}" srcOrd="0" destOrd="0" presId="urn:microsoft.com/office/officeart/2005/8/layout/chevron1"/>
    <dgm:cxn modelId="{7D3F625D-233A-8542-B58C-053FC50D2119}" srcId="{AF9563A9-A2F8-FA44-AD12-3A87201306E6}" destId="{0C246D59-EB71-674C-8FEF-A61B50477221}" srcOrd="2" destOrd="0" parTransId="{FF21F5E8-2428-0C4E-AFAE-25926AF489BC}" sibTransId="{09C1F042-4670-EA4C-B925-FA6C09DA0B3E}"/>
    <dgm:cxn modelId="{CF4ACD6D-FFD6-404D-9834-528CCCFCB32F}" srcId="{AF9563A9-A2F8-FA44-AD12-3A87201306E6}" destId="{6D6C77C3-8D16-434C-85B6-0D4390299DC0}" srcOrd="1" destOrd="0" parTransId="{3EB39946-03FC-9049-AB29-FF3BDC8F1C7F}" sibTransId="{2336C337-E553-994E-9107-D2C9E3D4FBA2}"/>
    <dgm:cxn modelId="{14CBAC81-B001-424A-99D7-A5C2C39C9AFF}" srcId="{AF9563A9-A2F8-FA44-AD12-3A87201306E6}" destId="{44CE0677-269D-3041-ABCF-234EA3A77C7A}" srcOrd="3" destOrd="0" parTransId="{76731BCB-601C-384F-B173-7B7766E8AD5B}" sibTransId="{C4D2489C-59CC-1A4F-8546-8AFD588EAF6B}"/>
    <dgm:cxn modelId="{4CD292E9-9EBE-4C4B-A4E1-355A933BBC20}" type="presOf" srcId="{8C9916A5-B38D-D941-A9A0-6A14FBFBF65F}" destId="{E3EBD221-A469-7746-9554-AD7BBA6B7E29}" srcOrd="0" destOrd="0" presId="urn:microsoft.com/office/officeart/2005/8/layout/chevron1"/>
    <dgm:cxn modelId="{4A4856F1-52AC-E34D-90B7-B3A1043596DE}" type="presOf" srcId="{AF9563A9-A2F8-FA44-AD12-3A87201306E6}" destId="{C505F32A-1837-EF4A-B21D-E402C7EA667B}" srcOrd="0" destOrd="0" presId="urn:microsoft.com/office/officeart/2005/8/layout/chevron1"/>
    <dgm:cxn modelId="{57C3DE66-3544-E54C-881F-B892F2D8CBA4}" type="presParOf" srcId="{C505F32A-1837-EF4A-B21D-E402C7EA667B}" destId="{E3EBD221-A469-7746-9554-AD7BBA6B7E29}" srcOrd="0" destOrd="0" presId="urn:microsoft.com/office/officeart/2005/8/layout/chevron1"/>
    <dgm:cxn modelId="{70A2CFB7-0D8B-544F-95D6-5F0692226F85}" type="presParOf" srcId="{C505F32A-1837-EF4A-B21D-E402C7EA667B}" destId="{AB8FDA3B-BB01-AE40-ABC7-2636DE555E0D}" srcOrd="1" destOrd="0" presId="urn:microsoft.com/office/officeart/2005/8/layout/chevron1"/>
    <dgm:cxn modelId="{37D8B00A-C06D-5B42-A07E-0041E4362339}" type="presParOf" srcId="{C505F32A-1837-EF4A-B21D-E402C7EA667B}" destId="{3088B219-5972-BA49-97A7-F6788DAD0F5B}" srcOrd="2" destOrd="0" presId="urn:microsoft.com/office/officeart/2005/8/layout/chevron1"/>
    <dgm:cxn modelId="{CEF9B3F5-26E8-AC49-A94C-4D903A2D0455}" type="presParOf" srcId="{C505F32A-1837-EF4A-B21D-E402C7EA667B}" destId="{1D588D3D-B9E9-0047-83BA-66DCEA69732A}" srcOrd="3" destOrd="0" presId="urn:microsoft.com/office/officeart/2005/8/layout/chevron1"/>
    <dgm:cxn modelId="{E6DDF63D-32C8-9C4D-B16F-7AB7C88ED580}" type="presParOf" srcId="{C505F32A-1837-EF4A-B21D-E402C7EA667B}" destId="{6A242712-DBFD-0341-92D7-1C540998D890}" srcOrd="4" destOrd="0" presId="urn:microsoft.com/office/officeart/2005/8/layout/chevron1"/>
    <dgm:cxn modelId="{4C22B5B3-3F9A-114A-A6CA-358FAEEB7954}" type="presParOf" srcId="{C505F32A-1837-EF4A-B21D-E402C7EA667B}" destId="{B8F401F6-722D-4949-B91E-BBD572CEC23B}" srcOrd="5" destOrd="0" presId="urn:microsoft.com/office/officeart/2005/8/layout/chevron1"/>
    <dgm:cxn modelId="{2D7FFABF-DC64-D747-A853-C387378F717C}" type="presParOf" srcId="{C505F32A-1837-EF4A-B21D-E402C7EA667B}" destId="{A55AC18E-941E-D64F-998E-AF407456D791}" srcOrd="6" destOrd="0" presId="urn:microsoft.com/office/officeart/2005/8/layout/chevron1"/>
  </dgm:cxnLst>
  <dgm:bg>
    <a:noFill/>
    <a:effectLst>
      <a:outerShdw blurRad="50800" dist="38100" dir="18900000" algn="bl" rotWithShape="0">
        <a:prstClr val="black"/>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B850F-E968-314A-AC5C-C07DAAE1B20A}">
      <dsp:nvSpPr>
        <dsp:cNvPr id="0" name=""/>
        <dsp:cNvSpPr/>
      </dsp:nvSpPr>
      <dsp:spPr>
        <a:xfrm>
          <a:off x="3051574" y="2589103"/>
          <a:ext cx="2173622" cy="2173622"/>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t>Fine resolution risk maps</a:t>
          </a:r>
          <a:endParaRPr lang="en-US" sz="2800" kern="1200" dirty="0"/>
        </a:p>
      </dsp:txBody>
      <dsp:txXfrm>
        <a:off x="3369894" y="2907423"/>
        <a:ext cx="1536982" cy="1536982"/>
      </dsp:txXfrm>
    </dsp:sp>
    <dsp:sp modelId="{288793B8-E84A-EB48-8571-7CC690B7B5AD}">
      <dsp:nvSpPr>
        <dsp:cNvPr id="0" name=""/>
        <dsp:cNvSpPr/>
      </dsp:nvSpPr>
      <dsp:spPr>
        <a:xfrm rot="12900000">
          <a:off x="1654247" y="2209702"/>
          <a:ext cx="1665052" cy="61948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AA29CF-9DF5-B443-92D7-FB5B1BA14946}">
      <dsp:nvSpPr>
        <dsp:cNvPr id="0" name=""/>
        <dsp:cNvSpPr/>
      </dsp:nvSpPr>
      <dsp:spPr>
        <a:xfrm>
          <a:off x="772337" y="1215949"/>
          <a:ext cx="2064941" cy="165195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High resolution temperature maps</a:t>
          </a:r>
        </a:p>
      </dsp:txBody>
      <dsp:txXfrm>
        <a:off x="820721" y="1264333"/>
        <a:ext cx="1968173" cy="1555185"/>
      </dsp:txXfrm>
    </dsp:sp>
    <dsp:sp modelId="{8D8DC26D-AB91-8243-835E-7DCD226BD2FC}">
      <dsp:nvSpPr>
        <dsp:cNvPr id="0" name=""/>
        <dsp:cNvSpPr/>
      </dsp:nvSpPr>
      <dsp:spPr>
        <a:xfrm rot="16200000">
          <a:off x="3305859" y="1349927"/>
          <a:ext cx="1665052" cy="61948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BA0A58-9CF3-3A48-98BE-499B6AE0C30D}">
      <dsp:nvSpPr>
        <dsp:cNvPr id="0" name=""/>
        <dsp:cNvSpPr/>
      </dsp:nvSpPr>
      <dsp:spPr>
        <a:xfrm>
          <a:off x="3105915" y="1166"/>
          <a:ext cx="2064941" cy="165195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Temperature-risk relationships</a:t>
          </a:r>
        </a:p>
      </dsp:txBody>
      <dsp:txXfrm>
        <a:off x="3154299" y="49550"/>
        <a:ext cx="1968173" cy="1555185"/>
      </dsp:txXfrm>
    </dsp:sp>
    <dsp:sp modelId="{1621756A-65DD-9D4C-9EF8-0FB35C7E62CC}">
      <dsp:nvSpPr>
        <dsp:cNvPr id="0" name=""/>
        <dsp:cNvSpPr/>
      </dsp:nvSpPr>
      <dsp:spPr>
        <a:xfrm rot="19689072">
          <a:off x="5827187" y="1761428"/>
          <a:ext cx="1809241" cy="619482"/>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76379D5-0584-974B-BA6E-3C42DA431E53}">
      <dsp:nvSpPr>
        <dsp:cNvPr id="0" name=""/>
        <dsp:cNvSpPr/>
      </dsp:nvSpPr>
      <dsp:spPr>
        <a:xfrm>
          <a:off x="5655394" y="1266186"/>
          <a:ext cx="2064941" cy="1651953"/>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5703778" y="1314570"/>
        <a:ext cx="1968173" cy="15551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42ABF-F382-694E-AFFA-BE907D1E2556}">
      <dsp:nvSpPr>
        <dsp:cNvPr id="0" name=""/>
        <dsp:cNvSpPr/>
      </dsp:nvSpPr>
      <dsp:spPr>
        <a:xfrm>
          <a:off x="771373" y="967696"/>
          <a:ext cx="2649438" cy="2315942"/>
        </a:xfrm>
        <a:prstGeom prst="rightArrow">
          <a:avLst>
            <a:gd name="adj1" fmla="val 70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Air temperature modeling</a:t>
          </a:r>
        </a:p>
      </dsp:txBody>
      <dsp:txXfrm>
        <a:off x="1433733" y="1315087"/>
        <a:ext cx="1291601" cy="1621160"/>
      </dsp:txXfrm>
    </dsp:sp>
    <dsp:sp modelId="{27A8CC97-223F-2640-B341-16BBE485FACD}">
      <dsp:nvSpPr>
        <dsp:cNvPr id="0" name=""/>
        <dsp:cNvSpPr/>
      </dsp:nvSpPr>
      <dsp:spPr>
        <a:xfrm>
          <a:off x="0" y="1403881"/>
          <a:ext cx="1486864" cy="149326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Land Surface Temperature</a:t>
          </a:r>
        </a:p>
      </dsp:txBody>
      <dsp:txXfrm>
        <a:off x="217746" y="1622564"/>
        <a:ext cx="1051372" cy="1055897"/>
      </dsp:txXfrm>
    </dsp:sp>
    <dsp:sp modelId="{53F3FE52-0B17-994C-9D41-41387BD6C2CA}">
      <dsp:nvSpPr>
        <dsp:cNvPr id="0" name=""/>
        <dsp:cNvSpPr/>
      </dsp:nvSpPr>
      <dsp:spPr>
        <a:xfrm>
          <a:off x="4304797" y="1017697"/>
          <a:ext cx="2649438" cy="2315942"/>
        </a:xfrm>
        <a:prstGeom prst="rightArrow">
          <a:avLst>
            <a:gd name="adj1" fmla="val 70000"/>
            <a:gd name="adj2" fmla="val 50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Laboratory </a:t>
          </a:r>
          <a:r>
            <a:rPr lang="en-US" sz="1800" kern="1200"/>
            <a:t>derived equations</a:t>
          </a:r>
          <a:endParaRPr lang="en-US" sz="1800" kern="1200" dirty="0"/>
        </a:p>
      </dsp:txBody>
      <dsp:txXfrm>
        <a:off x="4967156" y="1365088"/>
        <a:ext cx="1291601" cy="1621160"/>
      </dsp:txXfrm>
    </dsp:sp>
    <dsp:sp modelId="{E2C48068-EFDD-E84E-B6F3-70FF5C07289F}">
      <dsp:nvSpPr>
        <dsp:cNvPr id="0" name=""/>
        <dsp:cNvSpPr/>
      </dsp:nvSpPr>
      <dsp:spPr>
        <a:xfrm>
          <a:off x="3424574" y="1403881"/>
          <a:ext cx="1486864" cy="1493263"/>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Air Temperature</a:t>
          </a:r>
        </a:p>
      </dsp:txBody>
      <dsp:txXfrm>
        <a:off x="3642320" y="1622564"/>
        <a:ext cx="1051372" cy="1055897"/>
      </dsp:txXfrm>
    </dsp:sp>
    <dsp:sp modelId="{A69FCF16-81EC-1243-88A6-4510FE1CCB22}">
      <dsp:nvSpPr>
        <dsp:cNvPr id="0" name=""/>
        <dsp:cNvSpPr/>
      </dsp:nvSpPr>
      <dsp:spPr>
        <a:xfrm>
          <a:off x="7863257" y="1017697"/>
          <a:ext cx="2649438" cy="2315942"/>
        </a:xfrm>
        <a:prstGeom prst="rightArrow">
          <a:avLst>
            <a:gd name="adj1" fmla="val 70000"/>
            <a:gd name="adj2" fmla="val 5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Diurnal cycle &amp; landcover analysis</a:t>
          </a:r>
        </a:p>
      </dsp:txBody>
      <dsp:txXfrm>
        <a:off x="8525617" y="1365088"/>
        <a:ext cx="1291601" cy="1621160"/>
      </dsp:txXfrm>
    </dsp:sp>
    <dsp:sp modelId="{75A42089-FFF4-1945-A510-3DE6B016C847}">
      <dsp:nvSpPr>
        <dsp:cNvPr id="0" name=""/>
        <dsp:cNvSpPr/>
      </dsp:nvSpPr>
      <dsp:spPr>
        <a:xfrm>
          <a:off x="6976742" y="1403881"/>
          <a:ext cx="1486864" cy="1493263"/>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Biting and transmission rates</a:t>
          </a:r>
        </a:p>
      </dsp:txBody>
      <dsp:txXfrm>
        <a:off x="7194488" y="1622564"/>
        <a:ext cx="1051372" cy="10558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BD221-A469-7746-9554-AD7BBA6B7E29}">
      <dsp:nvSpPr>
        <dsp:cNvPr id="0" name=""/>
        <dsp:cNvSpPr/>
      </dsp:nvSpPr>
      <dsp:spPr>
        <a:xfrm>
          <a:off x="0"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0" kern="1200" dirty="0">
              <a:solidFill>
                <a:schemeClr val="bg1"/>
              </a:solidFill>
            </a:rPr>
            <a:t>Introduction</a:t>
          </a:r>
        </a:p>
      </dsp:txBody>
      <dsp:txXfrm>
        <a:off x="148801" y="3204992"/>
        <a:ext cx="2863928" cy="297601"/>
      </dsp:txXfrm>
    </dsp:sp>
    <dsp:sp modelId="{3088B219-5972-BA49-97A7-F6788DAD0F5B}">
      <dsp:nvSpPr>
        <dsp:cNvPr id="0" name=""/>
        <dsp:cNvSpPr/>
      </dsp:nvSpPr>
      <dsp:spPr>
        <a:xfrm>
          <a:off x="2816394"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Methods</a:t>
          </a:r>
        </a:p>
      </dsp:txBody>
      <dsp:txXfrm>
        <a:off x="2965195" y="3204992"/>
        <a:ext cx="2863928" cy="297601"/>
      </dsp:txXfrm>
    </dsp:sp>
    <dsp:sp modelId="{6A242712-DBFD-0341-92D7-1C540998D890}">
      <dsp:nvSpPr>
        <dsp:cNvPr id="0" name=""/>
        <dsp:cNvSpPr/>
      </dsp:nvSpPr>
      <dsp:spPr>
        <a:xfrm>
          <a:off x="5661771" y="3204992"/>
          <a:ext cx="3161529" cy="29760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p>
      </dsp:txBody>
      <dsp:txXfrm>
        <a:off x="5810572" y="3204992"/>
        <a:ext cx="2863928" cy="297601"/>
      </dsp:txXfrm>
    </dsp:sp>
    <dsp:sp modelId="{A55AC18E-941E-D64F-998E-AF407456D791}">
      <dsp:nvSpPr>
        <dsp:cNvPr id="0" name=""/>
        <dsp:cNvSpPr/>
      </dsp:nvSpPr>
      <dsp:spPr>
        <a:xfrm>
          <a:off x="8507148" y="3204992"/>
          <a:ext cx="3161529" cy="297601"/>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Conclusion</a:t>
          </a:r>
        </a:p>
      </dsp:txBody>
      <dsp:txXfrm>
        <a:off x="8655949" y="3204992"/>
        <a:ext cx="2863928" cy="29760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3C93A-C6E0-054F-9682-AF08FEBD81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71326B3-2BEE-5E4C-8BC6-50C333659B1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899F2-8F83-9F44-B8FB-B92BF247A60D}" type="datetimeFigureOut">
              <a:rPr lang="en-US" smtClean="0"/>
              <a:t>7/15/21</a:t>
            </a:fld>
            <a:endParaRPr lang="en-US"/>
          </a:p>
        </p:txBody>
      </p:sp>
      <p:sp>
        <p:nvSpPr>
          <p:cNvPr id="4" name="Slide Image Placeholder 3">
            <a:extLst>
              <a:ext uri="{FF2B5EF4-FFF2-40B4-BE49-F238E27FC236}">
                <a16:creationId xmlns:a16="http://schemas.microsoft.com/office/drawing/2014/main" id="{4EF455D1-DB05-1F41-88E3-A8B998EAD00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BEEDA083-6E45-564B-BD0C-95C829EF1FF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56CEDEA-8EE7-4C47-A6F2-5A0E7F8BEC6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FF74DE9F-C48A-D644-A3BF-AE066DA65F4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B1D608-817F-7049-BB67-167A23D20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MBD is an important contributor to the global burden of disease; 80% world’s pop</a:t>
            </a:r>
          </a:p>
          <a:p>
            <a:r>
              <a:rPr lang="en-US" dirty="0"/>
              <a:t>Getting worse with CC because:</a:t>
            </a:r>
          </a:p>
          <a:p>
            <a:r>
              <a:rPr lang="en-US" dirty="0"/>
              <a:t>Temperature really important </a:t>
            </a:r>
            <a:r>
              <a:rPr lang="en-US" dirty="0" err="1"/>
              <a:t>bc</a:t>
            </a:r>
            <a:r>
              <a:rPr lang="en-US" dirty="0"/>
              <a:t> mosquitos are very temperature sensitive – temperature affects everything in the mosquito life cycle from larval survival to adult lifespan as well as traits important to transmission such as mosquito biting rates and pathogen transmission rates</a:t>
            </a:r>
          </a:p>
          <a:p>
            <a:r>
              <a:rPr lang="en-US" dirty="0" err="1"/>
              <a:t>Bc</a:t>
            </a:r>
            <a:r>
              <a:rPr lang="en-US" dirty="0"/>
              <a:t> of this, worse with CC. </a:t>
            </a:r>
          </a:p>
          <a:p>
            <a:endParaRPr lang="en-US" dirty="0"/>
          </a:p>
          <a:p>
            <a:endParaRPr lang="en-US" dirty="0"/>
          </a:p>
          <a:p>
            <a:r>
              <a:rPr lang="en-US" dirty="0"/>
              <a:t>30</a:t>
            </a:r>
          </a:p>
        </p:txBody>
      </p:sp>
      <p:sp>
        <p:nvSpPr>
          <p:cNvPr id="4" name="Slide Number Placeholder 3"/>
          <p:cNvSpPr>
            <a:spLocks noGrp="1"/>
          </p:cNvSpPr>
          <p:nvPr>
            <p:ph type="sldNum" sz="quarter" idx="5"/>
          </p:nvPr>
        </p:nvSpPr>
        <p:spPr/>
        <p:txBody>
          <a:bodyPr/>
          <a:lstStyle/>
          <a:p>
            <a:fld id="{B36F0F3B-6665-5D4B-81FC-A4A8161F4666}" type="slidenum">
              <a:rPr lang="en-US" smtClean="0"/>
              <a:t>2</a:t>
            </a:fld>
            <a:endParaRPr lang="en-US"/>
          </a:p>
        </p:txBody>
      </p:sp>
    </p:spTree>
    <p:extLst>
      <p:ext uri="{BB962C8B-B14F-4D97-AF65-F5344CB8AC3E}">
        <p14:creationId xmlns:p14="http://schemas.microsoft.com/office/powerpoint/2010/main" val="238197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Risk maps are really important for public health efforts surrounding MBD</a:t>
            </a:r>
          </a:p>
          <a:p>
            <a:r>
              <a:rPr lang="en-US" dirty="0"/>
              <a:t>One way of creating risk maps is by using mosquito responses to temperature calculated in the lab</a:t>
            </a:r>
          </a:p>
          <a:p>
            <a:r>
              <a:rPr lang="en-US" dirty="0"/>
              <a:t>This figure is pulled from a big synthesis by Mordecai et al that synthesizes a bunch of the known temperature-trait relationships. </a:t>
            </a:r>
          </a:p>
          <a:p>
            <a:r>
              <a:rPr lang="en-US" dirty="0"/>
              <a:t>Some examples of traits</a:t>
            </a:r>
          </a:p>
          <a:p>
            <a:r>
              <a:rPr lang="en-US" dirty="0"/>
              <a:t>You can use these to calculate R0 using this complicated equation you really don’t need to worry about and then validate it</a:t>
            </a:r>
          </a:p>
          <a:p>
            <a:r>
              <a:rPr lang="en-US" dirty="0"/>
              <a:t>This approach works pretty well and is fairly common, but because our measurements of temperature tend to be pretty coarse, these maps tend to be coarse and on large scales</a:t>
            </a:r>
          </a:p>
        </p:txBody>
      </p:sp>
      <p:sp>
        <p:nvSpPr>
          <p:cNvPr id="4" name="Slide Number Placeholder 3"/>
          <p:cNvSpPr>
            <a:spLocks noGrp="1"/>
          </p:cNvSpPr>
          <p:nvPr>
            <p:ph type="sldNum" sz="quarter" idx="5"/>
          </p:nvPr>
        </p:nvSpPr>
        <p:spPr/>
        <p:txBody>
          <a:bodyPr/>
          <a:lstStyle/>
          <a:p>
            <a:fld id="{B36F0F3B-6665-5D4B-81FC-A4A8161F4666}" type="slidenum">
              <a:rPr lang="en-US" smtClean="0"/>
              <a:t>3</a:t>
            </a:fld>
            <a:endParaRPr lang="en-US"/>
          </a:p>
        </p:txBody>
      </p:sp>
    </p:spTree>
    <p:extLst>
      <p:ext uri="{BB962C8B-B14F-4D97-AF65-F5344CB8AC3E}">
        <p14:creationId xmlns:p14="http://schemas.microsoft.com/office/powerpoint/2010/main" val="178863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local public health efforts are therefore left to some different approaches. </a:t>
            </a:r>
          </a:p>
          <a:p>
            <a:r>
              <a:rPr lang="en-US" dirty="0"/>
              <a:t>Mosquito traps and human case data help us get a general understanding of the understanding of risk, and as you can see here you can try to use such data to try to build models that fill in the gaps</a:t>
            </a:r>
          </a:p>
          <a:p>
            <a:r>
              <a:rPr lang="en-US" dirty="0"/>
              <a:t>Problem here is that it’s hard to uncover true relationships </a:t>
            </a:r>
            <a:r>
              <a:rPr lang="en-US" dirty="0" err="1"/>
              <a:t>bc</a:t>
            </a:r>
            <a:r>
              <a:rPr lang="en-US" dirty="0"/>
              <a:t> of sparse and noisy data</a:t>
            </a:r>
          </a:p>
          <a:p>
            <a:r>
              <a:rPr lang="en-US" dirty="0"/>
              <a:t>Also you don’t know everything – ex you know how many mosquitos there are but not biting or transmission rates</a:t>
            </a:r>
          </a:p>
          <a:p>
            <a:r>
              <a:rPr lang="en-US" dirty="0"/>
              <a:t>Would be nice to complement this with the mechanistic understandings we have</a:t>
            </a:r>
          </a:p>
          <a:p>
            <a:endParaRPr lang="en-US" dirty="0"/>
          </a:p>
          <a:p>
            <a:r>
              <a:rPr lang="en-US" dirty="0"/>
              <a:t>3</a:t>
            </a:r>
          </a:p>
        </p:txBody>
      </p:sp>
      <p:sp>
        <p:nvSpPr>
          <p:cNvPr id="4" name="Slide Number Placeholder 3"/>
          <p:cNvSpPr>
            <a:spLocks noGrp="1"/>
          </p:cNvSpPr>
          <p:nvPr>
            <p:ph type="sldNum" sz="quarter" idx="5"/>
          </p:nvPr>
        </p:nvSpPr>
        <p:spPr/>
        <p:txBody>
          <a:bodyPr/>
          <a:lstStyle/>
          <a:p>
            <a:fld id="{B36F0F3B-6665-5D4B-81FC-A4A8161F4666}" type="slidenum">
              <a:rPr lang="en-US" smtClean="0"/>
              <a:t>4</a:t>
            </a:fld>
            <a:endParaRPr lang="en-US"/>
          </a:p>
        </p:txBody>
      </p:sp>
    </p:spTree>
    <p:extLst>
      <p:ext uri="{BB962C8B-B14F-4D97-AF65-F5344CB8AC3E}">
        <p14:creationId xmlns:p14="http://schemas.microsoft.com/office/powerpoint/2010/main" val="3428779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going to do is take advantage of the newly available ECOSTRESS satellite which gives us 70m resolution LST measurements at variable times of day to take the mechanistic approach with lab-derived mosquito trait equations</a:t>
            </a:r>
          </a:p>
          <a:p>
            <a:r>
              <a:rPr lang="en-US" dirty="0"/>
              <a:t>Specifically, we’re going to look at biting rate and transmission rate in order to do a case study, and see what variability we can recover over space and time and different landscapes. We’re also going to look at if this variability is significant enough to cause bias if instead of taking into account variability we simply took the coarser averages. This would be the case because of </a:t>
            </a:r>
            <a:r>
              <a:rPr lang="en-US" b="1" dirty="0"/>
              <a:t>Jensen’s inequality </a:t>
            </a:r>
            <a:r>
              <a:rPr lang="en-US" dirty="0"/>
              <a:t>which is a phenomenon that happens when applying deeply nonlinear relationships to averaged data. </a:t>
            </a:r>
          </a:p>
          <a:p>
            <a:r>
              <a:rPr lang="en-US" dirty="0"/>
              <a:t>Explain with picture</a:t>
            </a:r>
          </a:p>
          <a:p>
            <a:endParaRPr lang="en-US" dirty="0"/>
          </a:p>
          <a:p>
            <a:r>
              <a:rPr lang="en-US" dirty="0"/>
              <a:t>4</a:t>
            </a:r>
          </a:p>
        </p:txBody>
      </p:sp>
      <p:sp>
        <p:nvSpPr>
          <p:cNvPr id="4" name="Slide Number Placeholder 3"/>
          <p:cNvSpPr>
            <a:spLocks noGrp="1"/>
          </p:cNvSpPr>
          <p:nvPr>
            <p:ph type="sldNum" sz="quarter" idx="5"/>
          </p:nvPr>
        </p:nvSpPr>
        <p:spPr/>
        <p:txBody>
          <a:bodyPr/>
          <a:lstStyle/>
          <a:p>
            <a:fld id="{B36F0F3B-6665-5D4B-81FC-A4A8161F4666}" type="slidenum">
              <a:rPr lang="en-US" smtClean="0"/>
              <a:t>5</a:t>
            </a:fld>
            <a:endParaRPr lang="en-US"/>
          </a:p>
        </p:txBody>
      </p:sp>
    </p:spTree>
    <p:extLst>
      <p:ext uri="{BB962C8B-B14F-4D97-AF65-F5344CB8AC3E}">
        <p14:creationId xmlns:p14="http://schemas.microsoft.com/office/powerpoint/2010/main" val="65032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be doing a case study in SJ valley. </a:t>
            </a:r>
          </a:p>
          <a:p>
            <a:r>
              <a:rPr lang="en-US" dirty="0"/>
              <a:t>In order to take advantage of ECOSTRESS LST we first have to transform LST to air temperature. We followed the lead of some similar studies doing with with MODIS and end up with an R2 of 0.85. </a:t>
            </a:r>
          </a:p>
          <a:p>
            <a:r>
              <a:rPr lang="en-US" dirty="0"/>
              <a:t>Once we have air temperature we can apply the biting and transmission rate equations for the major vector in the region: Culex </a:t>
            </a:r>
            <a:r>
              <a:rPr lang="en-US" dirty="0" err="1"/>
              <a:t>Tarsalis</a:t>
            </a:r>
            <a:endParaRPr lang="en-US" dirty="0"/>
          </a:p>
          <a:p>
            <a:r>
              <a:rPr lang="en-US" dirty="0"/>
              <a:t>We can look at how these vary through time and over different landcovers, as well as if this variation means that coarser temperature measurements will lead to bias</a:t>
            </a:r>
          </a:p>
        </p:txBody>
      </p:sp>
      <p:sp>
        <p:nvSpPr>
          <p:cNvPr id="4" name="Slide Number Placeholder 3"/>
          <p:cNvSpPr>
            <a:spLocks noGrp="1"/>
          </p:cNvSpPr>
          <p:nvPr>
            <p:ph type="sldNum" sz="quarter" idx="5"/>
          </p:nvPr>
        </p:nvSpPr>
        <p:spPr/>
        <p:txBody>
          <a:bodyPr/>
          <a:lstStyle/>
          <a:p>
            <a:fld id="{B36F0F3B-6665-5D4B-81FC-A4A8161F4666}" type="slidenum">
              <a:rPr lang="en-US" smtClean="0"/>
              <a:t>6</a:t>
            </a:fld>
            <a:endParaRPr lang="en-US"/>
          </a:p>
        </p:txBody>
      </p:sp>
    </p:spTree>
    <p:extLst>
      <p:ext uri="{BB962C8B-B14F-4D97-AF65-F5344CB8AC3E}">
        <p14:creationId xmlns:p14="http://schemas.microsoft.com/office/powerpoint/2010/main" val="3786526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B6E5384-1702-1A48-9BC0-CF0FB1A5523B}"/>
              </a:ext>
            </a:extLst>
          </p:cNvPr>
          <p:cNvSpPr>
            <a:spLocks noGrp="1"/>
          </p:cNvSpPr>
          <p:nvPr>
            <p:ph type="body" idx="1"/>
          </p:nvPr>
        </p:nvSpPr>
        <p:spPr/>
        <p:txBody>
          <a:bodyPr/>
          <a:lstStyle/>
          <a:p>
            <a:r>
              <a:rPr lang="en-US" dirty="0"/>
              <a:t>6:30</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DAE4E-4F26-B24F-9673-C855AA0C9D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259723-1AF1-A943-B947-4BD14C7F5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29FE15-9A4F-0648-8E67-5BEB4982335D}"/>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A04EB8D4-92CB-D646-B450-09590EF71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AF26E-57A9-734A-A20F-901F68EDCE65}"/>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200843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7457-ACC8-234B-9647-F408D4A6EF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9D6A7D-06F5-5948-9292-46900C0464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0DD248-CC53-C84E-A80A-A974720AFBC1}"/>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BCE76198-C8A7-8D44-9206-774F14501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ED3F2-FEEA-C543-B4AA-26C4425B4719}"/>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159352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CFDACE-AABE-F24E-AE36-143E45941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8B5AA-BFA1-0342-A95E-39C3906354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5EFD6-F55B-324B-9E30-1E4986DA2736}"/>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2C954503-030B-2B4B-A48E-6888E0F91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6787A7-C062-FA49-A4F7-19892DF292F4}"/>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3512995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6CD8-3D51-CB44-B821-74B296CD5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805328-5693-3F4F-BD71-CC3917074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1FAF-A054-DE4F-B74A-0D343ECB3719}"/>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0868EC83-CA9B-F946-B227-A9BE1105C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ED0628-BB8E-EA44-A764-65BE009E76D4}"/>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1297490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A904-6BC0-A148-AE4D-87458A232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606EBF-4997-2445-BAAF-99C8DAF24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151F96-9439-4846-9D75-185FE335C86B}"/>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37FC740D-CA13-C846-985C-68FA89A30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C69FF-CF8E-8F4D-B17D-858CD78A4BA3}"/>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3380863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23D75-81A1-D942-AE55-4DE6B13D0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EE5BFC-C726-8F4C-B9FD-BF3AE01CC2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4F986B-60D2-9D47-A451-4714379C95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48E5E5-C950-344D-8EBA-BE5270CFEA3E}"/>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6" name="Footer Placeholder 5">
            <a:extLst>
              <a:ext uri="{FF2B5EF4-FFF2-40B4-BE49-F238E27FC236}">
                <a16:creationId xmlns:a16="http://schemas.microsoft.com/office/drawing/2014/main" id="{305C5CA0-B62E-0548-905E-C14D867888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5CF6A-FA0C-8143-B9CD-454617CCF951}"/>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1046221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9CB3-DCD8-DA4A-A3E7-219AB6C7C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3F5892-F74B-614E-993B-7931BBC35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ACECA4-781A-294A-9004-4FA418A84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45DC8C-F976-2946-B00B-4CDFFE819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4B1BF3-5D1C-7445-A97B-7BF59BB6A7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A82C96-CE13-1B4E-9601-933E6084C994}"/>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8" name="Footer Placeholder 7">
            <a:extLst>
              <a:ext uri="{FF2B5EF4-FFF2-40B4-BE49-F238E27FC236}">
                <a16:creationId xmlns:a16="http://schemas.microsoft.com/office/drawing/2014/main" id="{00F24B60-2BE1-0B4D-BCAB-D1D621ECD6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41B81F-B245-EE4A-A4F5-7E641A80F0A2}"/>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169755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A876-F4F2-B443-9A07-EA18FA9E59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62AC47-1D50-2248-9CBA-4E80D2EF403D}"/>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4" name="Footer Placeholder 3">
            <a:extLst>
              <a:ext uri="{FF2B5EF4-FFF2-40B4-BE49-F238E27FC236}">
                <a16:creationId xmlns:a16="http://schemas.microsoft.com/office/drawing/2014/main" id="{0755F0CC-74B4-2049-8AA2-327B71B25D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D7AAFD-66BD-584C-AD0C-1CF7EC7BCFA1}"/>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382865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BAF091-004B-7A4B-9601-4BEAA22FD5DD}"/>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3" name="Footer Placeholder 2">
            <a:extLst>
              <a:ext uri="{FF2B5EF4-FFF2-40B4-BE49-F238E27FC236}">
                <a16:creationId xmlns:a16="http://schemas.microsoft.com/office/drawing/2014/main" id="{2EAEE282-DE7F-D043-999A-56112A041B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A6E603-D742-8A45-9EC6-D49D192283C8}"/>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41010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7BB9-DF48-5447-999C-64797E7D22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A2A7B5-8EB3-9644-AB3E-32C5D906B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3548F5-3E75-3A40-965E-BF6C066ECA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F97DC-04DC-3F49-B763-9777B2D9C670}"/>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6" name="Footer Placeholder 5">
            <a:extLst>
              <a:ext uri="{FF2B5EF4-FFF2-40B4-BE49-F238E27FC236}">
                <a16:creationId xmlns:a16="http://schemas.microsoft.com/office/drawing/2014/main" id="{923FF2D0-0158-FA44-B8E5-442E5385ED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7D3868-D42A-8947-B373-CBA9B0B18A0A}"/>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85390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93A6B-CEF4-F046-A41F-DB75C3085C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CE90B-0DEF-3F44-BA08-14F4D3817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E9A2AB-0257-D94F-88B1-4374CF714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B4946-F77A-5F4A-BB33-55E0808C43DE}"/>
              </a:ext>
            </a:extLst>
          </p:cNvPr>
          <p:cNvSpPr>
            <a:spLocks noGrp="1"/>
          </p:cNvSpPr>
          <p:nvPr>
            <p:ph type="dt" sz="half" idx="10"/>
          </p:nvPr>
        </p:nvSpPr>
        <p:spPr/>
        <p:txBody>
          <a:bodyPr/>
          <a:lstStyle/>
          <a:p>
            <a:fld id="{01B23BAF-6548-AD46-82BE-C6A6595CFC11}" type="datetimeFigureOut">
              <a:rPr lang="en-US" smtClean="0"/>
              <a:t>7/15/21</a:t>
            </a:fld>
            <a:endParaRPr lang="en-US"/>
          </a:p>
        </p:txBody>
      </p:sp>
      <p:sp>
        <p:nvSpPr>
          <p:cNvPr id="6" name="Footer Placeholder 5">
            <a:extLst>
              <a:ext uri="{FF2B5EF4-FFF2-40B4-BE49-F238E27FC236}">
                <a16:creationId xmlns:a16="http://schemas.microsoft.com/office/drawing/2014/main" id="{6C651081-F24C-CB45-B0F6-4505E48A42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EF461-8C2F-594F-9651-0AC8864ADDA3}"/>
              </a:ext>
            </a:extLst>
          </p:cNvPr>
          <p:cNvSpPr>
            <a:spLocks noGrp="1"/>
          </p:cNvSpPr>
          <p:nvPr>
            <p:ph type="sldNum" sz="quarter" idx="12"/>
          </p:nvPr>
        </p:nvSpPr>
        <p:spPr/>
        <p:txBody>
          <a:bodyPr/>
          <a:lstStyle/>
          <a:p>
            <a:fld id="{F341C1C3-B3F8-8E45-B8B4-31E4B14069AE}" type="slidenum">
              <a:rPr lang="en-US" smtClean="0"/>
              <a:t>‹#›</a:t>
            </a:fld>
            <a:endParaRPr lang="en-US"/>
          </a:p>
        </p:txBody>
      </p:sp>
    </p:spTree>
    <p:extLst>
      <p:ext uri="{BB962C8B-B14F-4D97-AF65-F5344CB8AC3E}">
        <p14:creationId xmlns:p14="http://schemas.microsoft.com/office/powerpoint/2010/main" val="351011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7A5CF-421C-4E47-AC66-423C032FA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FCD98C-1E84-C84F-BB4F-194CAF67F0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96FAD9-32F2-ED46-A1AC-8A22F4B245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23BAF-6548-AD46-82BE-C6A6595CFC11}" type="datetimeFigureOut">
              <a:rPr lang="en-US" smtClean="0"/>
              <a:t>7/15/21</a:t>
            </a:fld>
            <a:endParaRPr lang="en-US"/>
          </a:p>
        </p:txBody>
      </p:sp>
      <p:sp>
        <p:nvSpPr>
          <p:cNvPr id="5" name="Footer Placeholder 4">
            <a:extLst>
              <a:ext uri="{FF2B5EF4-FFF2-40B4-BE49-F238E27FC236}">
                <a16:creationId xmlns:a16="http://schemas.microsoft.com/office/drawing/2014/main" id="{B36ECFCB-2363-B14C-90D4-3D57A6723E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C7A977-F016-B148-A8BA-BE3106C07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1C1C3-B3F8-8E45-B8B4-31E4B14069AE}" type="slidenum">
              <a:rPr lang="en-US" smtClean="0"/>
              <a:t>‹#›</a:t>
            </a:fld>
            <a:endParaRPr lang="en-US"/>
          </a:p>
        </p:txBody>
      </p:sp>
    </p:spTree>
    <p:extLst>
      <p:ext uri="{BB962C8B-B14F-4D97-AF65-F5344CB8AC3E}">
        <p14:creationId xmlns:p14="http://schemas.microsoft.com/office/powerpoint/2010/main" val="259480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www.zotero.org/google-docs/?Wh7vPA" TargetMode="External"/><Relationship Id="rId4" Type="http://schemas.openxmlformats.org/officeDocument/2006/relationships/diagramLayout" Target="../diagrams/layout1.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zotero.org/google-docs/?Wh7vPA"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zotero.org/google-docs/?Wh7vPA"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7.png"/><Relationship Id="rId5" Type="http://schemas.openxmlformats.org/officeDocument/2006/relationships/diagramQuickStyle" Target="../diagrams/quickStyle3.xml"/><Relationship Id="rId10" Type="http://schemas.openxmlformats.org/officeDocument/2006/relationships/image" Target="../media/image6.png"/><Relationship Id="rId4" Type="http://schemas.openxmlformats.org/officeDocument/2006/relationships/diagramLayout" Target="../diagrams/layout3.xml"/><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9.xml"/><Relationship Id="rId7" Type="http://schemas.openxmlformats.org/officeDocument/2006/relationships/image" Target="../media/image10.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0.xml"/><Relationship Id="rId7" Type="http://schemas.openxmlformats.org/officeDocument/2006/relationships/image" Target="../media/image1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 name="Rectangle 94">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plant&#10;&#10;Description automatically generated">
            <a:extLst>
              <a:ext uri="{FF2B5EF4-FFF2-40B4-BE49-F238E27FC236}">
                <a16:creationId xmlns:a16="http://schemas.microsoft.com/office/drawing/2014/main" id="{9AF95858-FA46-0049-A33C-E18088483170}"/>
              </a:ext>
            </a:extLst>
          </p:cNvPr>
          <p:cNvPicPr>
            <a:picLocks noChangeAspect="1"/>
          </p:cNvPicPr>
          <p:nvPr/>
        </p:nvPicPr>
        <p:blipFill rotWithShape="1">
          <a:blip r:embed="rId2"/>
          <a:srcRect t="25973" b="24798"/>
          <a:stretch/>
        </p:blipFill>
        <p:spPr>
          <a:xfrm>
            <a:off x="-1" y="10"/>
            <a:ext cx="12192001" cy="4201449"/>
          </a:xfrm>
          <a:prstGeom prst="rect">
            <a:avLst/>
          </a:prstGeom>
        </p:spPr>
      </p:pic>
      <p:grpSp>
        <p:nvGrpSpPr>
          <p:cNvPr id="104" name="Group 96">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98" name="Freeform: Shape 9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05" name="Freeform: Shape 98">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06" name="Freeform: Shape 100">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926F227C-695E-A646-87C7-8C20E5525CAC}"/>
              </a:ext>
            </a:extLst>
          </p:cNvPr>
          <p:cNvSpPr>
            <a:spLocks noGrp="1"/>
          </p:cNvSpPr>
          <p:nvPr>
            <p:ph type="subTitle" idx="1"/>
          </p:nvPr>
        </p:nvSpPr>
        <p:spPr>
          <a:xfrm>
            <a:off x="9129373" y="3746532"/>
            <a:ext cx="3062627" cy="2218228"/>
          </a:xfrm>
        </p:spPr>
        <p:txBody>
          <a:bodyPr anchor="b">
            <a:normAutofit/>
          </a:bodyPr>
          <a:lstStyle/>
          <a:p>
            <a:pPr algn="r"/>
            <a:r>
              <a:rPr lang="en-US" sz="2500" dirty="0">
                <a:solidFill>
                  <a:schemeClr val="tx2"/>
                </a:solidFill>
              </a:rPr>
              <a:t>Anna Boser</a:t>
            </a:r>
            <a:r>
              <a:rPr lang="en-US" sz="2500" baseline="30000" dirty="0">
                <a:solidFill>
                  <a:schemeClr val="tx2"/>
                </a:solidFill>
              </a:rPr>
              <a:t>1</a:t>
            </a:r>
            <a:r>
              <a:rPr lang="en-US" sz="2500" dirty="0">
                <a:solidFill>
                  <a:schemeClr val="tx2"/>
                </a:solidFill>
              </a:rPr>
              <a:t> </a:t>
            </a:r>
          </a:p>
          <a:p>
            <a:pPr algn="r"/>
            <a:r>
              <a:rPr lang="en-US" sz="2500" dirty="0">
                <a:solidFill>
                  <a:schemeClr val="tx2"/>
                </a:solidFill>
              </a:rPr>
              <a:t>Daniel Sousa</a:t>
            </a:r>
            <a:r>
              <a:rPr lang="en-US" sz="2500" baseline="30000" dirty="0">
                <a:solidFill>
                  <a:schemeClr val="tx2"/>
                </a:solidFill>
              </a:rPr>
              <a:t>2</a:t>
            </a:r>
            <a:r>
              <a:rPr lang="en-US" sz="2500" dirty="0">
                <a:solidFill>
                  <a:schemeClr val="tx2"/>
                </a:solidFill>
              </a:rPr>
              <a:t> </a:t>
            </a:r>
          </a:p>
          <a:p>
            <a:pPr algn="r"/>
            <a:r>
              <a:rPr lang="en-US" sz="2500" dirty="0">
                <a:solidFill>
                  <a:schemeClr val="tx2"/>
                </a:solidFill>
              </a:rPr>
              <a:t>Ashley Larsen</a:t>
            </a:r>
            <a:r>
              <a:rPr lang="en-US" sz="2500" baseline="30000" dirty="0">
                <a:solidFill>
                  <a:schemeClr val="tx2"/>
                </a:solidFill>
              </a:rPr>
              <a:t>1</a:t>
            </a:r>
            <a:r>
              <a:rPr lang="en-US" sz="2500" dirty="0">
                <a:solidFill>
                  <a:schemeClr val="tx2"/>
                </a:solidFill>
              </a:rPr>
              <a:t> </a:t>
            </a:r>
          </a:p>
          <a:p>
            <a:pPr algn="r"/>
            <a:r>
              <a:rPr lang="en-US" sz="2500" dirty="0">
                <a:solidFill>
                  <a:schemeClr val="tx2"/>
                </a:solidFill>
              </a:rPr>
              <a:t>Andrew MacDonald</a:t>
            </a:r>
            <a:r>
              <a:rPr lang="en-US" sz="2500" baseline="30000" dirty="0">
                <a:solidFill>
                  <a:schemeClr val="tx2"/>
                </a:solidFill>
              </a:rPr>
              <a:t>3</a:t>
            </a:r>
          </a:p>
        </p:txBody>
      </p:sp>
      <p:sp>
        <p:nvSpPr>
          <p:cNvPr id="4" name="TextBox 3">
            <a:extLst>
              <a:ext uri="{FF2B5EF4-FFF2-40B4-BE49-F238E27FC236}">
                <a16:creationId xmlns:a16="http://schemas.microsoft.com/office/drawing/2014/main" id="{CBDF66ED-ED18-D645-A257-8EC2C726E28B}"/>
              </a:ext>
            </a:extLst>
          </p:cNvPr>
          <p:cNvSpPr txBox="1"/>
          <p:nvPr/>
        </p:nvSpPr>
        <p:spPr>
          <a:xfrm>
            <a:off x="1850140" y="6078986"/>
            <a:ext cx="8488670" cy="830997"/>
          </a:xfrm>
          <a:prstGeom prst="rect">
            <a:avLst/>
          </a:prstGeom>
          <a:noFill/>
        </p:spPr>
        <p:txBody>
          <a:bodyPr wrap="square" rtlCol="0">
            <a:spAutoFit/>
          </a:bodyPr>
          <a:lstStyle/>
          <a:p>
            <a:pPr algn="ctr"/>
            <a:r>
              <a:rPr lang="en-US" sz="1600" baseline="30000" dirty="0"/>
              <a:t>1</a:t>
            </a:r>
            <a:r>
              <a:rPr lang="en-US" sz="1600" dirty="0"/>
              <a:t>Bren School of Environmental Science and Management, UC Santa Barbara, Santa Barbara, CA, USA</a:t>
            </a:r>
          </a:p>
          <a:p>
            <a:pPr algn="ctr"/>
            <a:r>
              <a:rPr lang="en-US" sz="1600" baseline="30000" dirty="0"/>
              <a:t>2</a:t>
            </a:r>
            <a:r>
              <a:rPr lang="en-US" sz="1600" dirty="0"/>
              <a:t>Jet Propulsion Laboratory, California Institute of Technology, Pasadena, CA, USA</a:t>
            </a:r>
          </a:p>
          <a:p>
            <a:pPr algn="ctr"/>
            <a:r>
              <a:rPr lang="en-US" sz="1600" baseline="30000" dirty="0"/>
              <a:t>3</a:t>
            </a:r>
            <a:r>
              <a:rPr lang="en-US" sz="1600" dirty="0"/>
              <a:t>Earth Research Institute, UC Santa Barbara, Santa Barbara, CA, USA</a:t>
            </a:r>
          </a:p>
        </p:txBody>
      </p:sp>
      <p:sp>
        <p:nvSpPr>
          <p:cNvPr id="14" name="Title 1">
            <a:extLst>
              <a:ext uri="{FF2B5EF4-FFF2-40B4-BE49-F238E27FC236}">
                <a16:creationId xmlns:a16="http://schemas.microsoft.com/office/drawing/2014/main" id="{2FF8A5A4-BD81-0241-949C-E9DC700C92CE}"/>
              </a:ext>
            </a:extLst>
          </p:cNvPr>
          <p:cNvSpPr>
            <a:spLocks noGrp="1"/>
          </p:cNvSpPr>
          <p:nvPr>
            <p:ph type="ctrTitle"/>
          </p:nvPr>
        </p:nvSpPr>
        <p:spPr>
          <a:xfrm>
            <a:off x="221292" y="4282261"/>
            <a:ext cx="10024997" cy="2387600"/>
          </a:xfrm>
        </p:spPr>
        <p:txBody>
          <a:bodyPr anchor="t">
            <a:noAutofit/>
          </a:bodyPr>
          <a:lstStyle/>
          <a:p>
            <a:pPr algn="l"/>
            <a:r>
              <a:rPr lang="en-US" sz="3700" dirty="0">
                <a:solidFill>
                  <a:schemeClr val="accent1">
                    <a:lumMod val="75000"/>
                  </a:schemeClr>
                </a:solidFill>
              </a:rPr>
              <a:t>Mosquito-borne disease risk mapping at high spatial and temporal resolutions using remotely sensed land surface temperature measurements</a:t>
            </a:r>
          </a:p>
        </p:txBody>
      </p:sp>
    </p:spTree>
    <p:extLst>
      <p:ext uri="{BB962C8B-B14F-4D97-AF65-F5344CB8AC3E}">
        <p14:creationId xmlns:p14="http://schemas.microsoft.com/office/powerpoint/2010/main" val="170213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7CAC05D5-04EE-8D48-A790-C37402DF3627}"/>
              </a:ext>
            </a:extLst>
          </p:cNvPr>
          <p:cNvGraphicFramePr>
            <a:graphicFrameLocks/>
          </p:cNvGraphicFramePr>
          <p:nvPr/>
        </p:nvGraphicFramePr>
        <p:xfrm>
          <a:off x="241738" y="3348419"/>
          <a:ext cx="11708523"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5CE222B-34F8-DF4E-A4CC-81B6DAA7F19F}"/>
              </a:ext>
            </a:extLst>
          </p:cNvPr>
          <p:cNvSpPr>
            <a:spLocks noGrp="1"/>
          </p:cNvSpPr>
          <p:nvPr>
            <p:ph type="title"/>
          </p:nvPr>
        </p:nvSpPr>
        <p:spPr>
          <a:xfrm>
            <a:off x="652272" y="101673"/>
            <a:ext cx="5952922" cy="1608328"/>
          </a:xfrm>
        </p:spPr>
        <p:txBody>
          <a:bodyPr vert="horz" lIns="91440" tIns="45720" rIns="91440" bIns="45720" rtlCol="0" anchor="ctr">
            <a:normAutofit/>
          </a:bodyPr>
          <a:lstStyle/>
          <a:p>
            <a:r>
              <a:rPr lang="en-US" sz="3600" dirty="0" err="1">
                <a:solidFill>
                  <a:schemeClr val="accent1">
                    <a:lumMod val="75000"/>
                  </a:schemeClr>
                </a:solidFill>
              </a:rPr>
              <a:t>Spatio</a:t>
            </a:r>
            <a:r>
              <a:rPr lang="en-US" sz="3600" dirty="0">
                <a:solidFill>
                  <a:schemeClr val="accent1">
                    <a:lumMod val="75000"/>
                  </a:schemeClr>
                </a:solidFill>
              </a:rPr>
              <a:t>-temporal variation </a:t>
            </a:r>
          </a:p>
        </p:txBody>
      </p:sp>
      <p:sp>
        <p:nvSpPr>
          <p:cNvPr id="4" name="Rectangle 3">
            <a:extLst>
              <a:ext uri="{FF2B5EF4-FFF2-40B4-BE49-F238E27FC236}">
                <a16:creationId xmlns:a16="http://schemas.microsoft.com/office/drawing/2014/main" id="{8B02D236-5E49-6749-8017-918384AC630D}"/>
              </a:ext>
            </a:extLst>
          </p:cNvPr>
          <p:cNvSpPr/>
          <p:nvPr/>
        </p:nvSpPr>
        <p:spPr>
          <a:xfrm>
            <a:off x="5977217" y="3244334"/>
            <a:ext cx="237566" cy="369332"/>
          </a:xfrm>
          <a:prstGeom prst="rect">
            <a:avLst/>
          </a:prstGeom>
        </p:spPr>
        <p:txBody>
          <a:bodyPr wrap="none">
            <a:spAutoFit/>
          </a:bodyPr>
          <a:lstStyle/>
          <a:p>
            <a:r>
              <a:rPr lang="en-US" dirty="0"/>
              <a:t> </a:t>
            </a:r>
          </a:p>
        </p:txBody>
      </p:sp>
      <p:pic>
        <p:nvPicPr>
          <p:cNvPr id="10" name="Picture 9">
            <a:extLst>
              <a:ext uri="{FF2B5EF4-FFF2-40B4-BE49-F238E27FC236}">
                <a16:creationId xmlns:a16="http://schemas.microsoft.com/office/drawing/2014/main" id="{274C5249-C090-1941-9ADC-42285E36C1B7}"/>
              </a:ext>
            </a:extLst>
          </p:cNvPr>
          <p:cNvPicPr>
            <a:picLocks noChangeAspect="1"/>
          </p:cNvPicPr>
          <p:nvPr/>
        </p:nvPicPr>
        <p:blipFill>
          <a:blip r:embed="rId7"/>
          <a:stretch>
            <a:fillRect/>
          </a:stretch>
        </p:blipFill>
        <p:spPr>
          <a:xfrm>
            <a:off x="235019" y="1710001"/>
            <a:ext cx="11708523" cy="4245542"/>
          </a:xfrm>
          <a:prstGeom prst="rect">
            <a:avLst/>
          </a:prstGeom>
        </p:spPr>
      </p:pic>
      <p:sp>
        <p:nvSpPr>
          <p:cNvPr id="12" name="Content Placeholder 2">
            <a:extLst>
              <a:ext uri="{FF2B5EF4-FFF2-40B4-BE49-F238E27FC236}">
                <a16:creationId xmlns:a16="http://schemas.microsoft.com/office/drawing/2014/main" id="{C7178A62-DCB5-F242-B452-8C65CCB0970D}"/>
              </a:ext>
            </a:extLst>
          </p:cNvPr>
          <p:cNvSpPr txBox="1">
            <a:spLocks/>
          </p:cNvSpPr>
          <p:nvPr/>
        </p:nvSpPr>
        <p:spPr>
          <a:xfrm>
            <a:off x="118783" y="6137931"/>
            <a:ext cx="12192000" cy="862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Boser AS, Sousa D, Larsen A, MacDonald A. “Mosquito-borne disease risk mapping at high spatial and temporal resolutions using remotely sensed land surface temperature measurements.” Environmental Research Letters. (In review).</a:t>
            </a:r>
          </a:p>
        </p:txBody>
      </p:sp>
      <p:sp>
        <p:nvSpPr>
          <p:cNvPr id="11" name="TextBox 10">
            <a:extLst>
              <a:ext uri="{FF2B5EF4-FFF2-40B4-BE49-F238E27FC236}">
                <a16:creationId xmlns:a16="http://schemas.microsoft.com/office/drawing/2014/main" id="{A0C98FEB-21D3-F248-A715-365713090632}"/>
              </a:ext>
            </a:extLst>
          </p:cNvPr>
          <p:cNvSpPr txBox="1"/>
          <p:nvPr/>
        </p:nvSpPr>
        <p:spPr>
          <a:xfrm>
            <a:off x="652272" y="1311016"/>
            <a:ext cx="8443722" cy="369332"/>
          </a:xfrm>
          <a:prstGeom prst="rect">
            <a:avLst/>
          </a:prstGeom>
          <a:noFill/>
        </p:spPr>
        <p:txBody>
          <a:bodyPr wrap="none" rtlCol="0">
            <a:spAutoFit/>
          </a:bodyPr>
          <a:lstStyle/>
          <a:p>
            <a:r>
              <a:rPr lang="en-US" dirty="0"/>
              <a:t>Daytime air temperature and WNV transmission probability distributions by crop type.</a:t>
            </a:r>
          </a:p>
        </p:txBody>
      </p:sp>
    </p:spTree>
    <p:extLst>
      <p:ext uri="{BB962C8B-B14F-4D97-AF65-F5344CB8AC3E}">
        <p14:creationId xmlns:p14="http://schemas.microsoft.com/office/powerpoint/2010/main" val="2508167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3D2AA84F-9656-3840-A118-18DBF9632A91}"/>
              </a:ext>
            </a:extLst>
          </p:cNvPr>
          <p:cNvGraphicFramePr>
            <a:graphicFrameLocks/>
          </p:cNvGraphicFramePr>
          <p:nvPr>
            <p:extLst>
              <p:ext uri="{D42A27DB-BD31-4B8C-83A1-F6EECF244321}">
                <p14:modId xmlns:p14="http://schemas.microsoft.com/office/powerpoint/2010/main" val="192866524"/>
              </p:ext>
            </p:extLst>
          </p:nvPr>
        </p:nvGraphicFramePr>
        <p:xfrm>
          <a:off x="241738" y="3348419"/>
          <a:ext cx="11708523"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9C610-11C5-BC47-86DC-3EFF7CBE00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lumMod val="75000"/>
                  </a:schemeClr>
                </a:solidFill>
              </a:rPr>
              <a:t>Conclusion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15FF28-0CBA-2D42-A8F1-D2D3D5DB428B}"/>
              </a:ext>
            </a:extLst>
          </p:cNvPr>
          <p:cNvSpPr>
            <a:spLocks noGrp="1"/>
          </p:cNvSpPr>
          <p:nvPr>
            <p:ph idx="1"/>
          </p:nvPr>
        </p:nvSpPr>
        <p:spPr>
          <a:xfrm>
            <a:off x="4976031" y="1723869"/>
            <a:ext cx="6377769" cy="4170254"/>
          </a:xfrm>
        </p:spPr>
        <p:txBody>
          <a:bodyPr anchor="ctr">
            <a:normAutofit/>
          </a:bodyPr>
          <a:lstStyle/>
          <a:p>
            <a:r>
              <a:rPr lang="en-US" sz="2400" dirty="0"/>
              <a:t>Different landcovers and different times of day represent different biting and transmission rates</a:t>
            </a:r>
          </a:p>
          <a:p>
            <a:r>
              <a:rPr lang="en-US" sz="2400" dirty="0"/>
              <a:t>The nonlinearity of the temperature-trait relationships means that coarse or averaged air temperature measurements lead to biased risk estimates</a:t>
            </a:r>
          </a:p>
          <a:p>
            <a:r>
              <a:rPr lang="en-US" sz="2400" dirty="0"/>
              <a:t>Such information can be used to better target local WNV mitigation and prediction or to improve larger scale studies affected by Jensen’s inequality</a:t>
            </a:r>
          </a:p>
          <a:p>
            <a:endParaRPr lang="en-US" sz="2400" dirty="0"/>
          </a:p>
        </p:txBody>
      </p:sp>
    </p:spTree>
    <p:extLst>
      <p:ext uri="{BB962C8B-B14F-4D97-AF65-F5344CB8AC3E}">
        <p14:creationId xmlns:p14="http://schemas.microsoft.com/office/powerpoint/2010/main" val="4160575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813B042A-22F2-6B4E-AB11-A9EFA590752D}"/>
              </a:ext>
            </a:extLst>
          </p:cNvPr>
          <p:cNvGraphicFramePr>
            <a:graphicFrameLocks/>
          </p:cNvGraphicFramePr>
          <p:nvPr>
            <p:extLst>
              <p:ext uri="{D42A27DB-BD31-4B8C-83A1-F6EECF244321}">
                <p14:modId xmlns:p14="http://schemas.microsoft.com/office/powerpoint/2010/main" val="2865307165"/>
              </p:ext>
            </p:extLst>
          </p:nvPr>
        </p:nvGraphicFramePr>
        <p:xfrm>
          <a:off x="241738" y="3348419"/>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E416F82-75AD-E749-B538-53EDDFD86F4A}"/>
              </a:ext>
            </a:extLst>
          </p:cNvPr>
          <p:cNvSpPr>
            <a:spLocks noGrp="1"/>
          </p:cNvSpPr>
          <p:nvPr>
            <p:ph type="title"/>
          </p:nvPr>
        </p:nvSpPr>
        <p:spPr>
          <a:xfrm>
            <a:off x="838200" y="365125"/>
            <a:ext cx="5446889" cy="1325563"/>
          </a:xfrm>
        </p:spPr>
        <p:txBody>
          <a:bodyPr/>
          <a:lstStyle/>
          <a:p>
            <a:r>
              <a:rPr lang="en-US" dirty="0">
                <a:solidFill>
                  <a:schemeClr val="accent1">
                    <a:lumMod val="75000"/>
                  </a:schemeClr>
                </a:solidFill>
              </a:rPr>
              <a:t>Mosquito-borne disease</a:t>
            </a:r>
          </a:p>
        </p:txBody>
      </p:sp>
      <p:sp>
        <p:nvSpPr>
          <p:cNvPr id="3" name="Content Placeholder 2">
            <a:extLst>
              <a:ext uri="{FF2B5EF4-FFF2-40B4-BE49-F238E27FC236}">
                <a16:creationId xmlns:a16="http://schemas.microsoft.com/office/drawing/2014/main" id="{91201CB0-ED14-C54A-A283-0C78B998F85B}"/>
              </a:ext>
            </a:extLst>
          </p:cNvPr>
          <p:cNvSpPr>
            <a:spLocks noGrp="1"/>
          </p:cNvSpPr>
          <p:nvPr>
            <p:ph idx="1"/>
          </p:nvPr>
        </p:nvSpPr>
        <p:spPr>
          <a:xfrm>
            <a:off x="609300" y="2230233"/>
            <a:ext cx="5894070" cy="2093813"/>
          </a:xfrm>
        </p:spPr>
        <p:txBody>
          <a:bodyPr>
            <a:normAutofit lnSpcReduction="10000"/>
          </a:bodyPr>
          <a:lstStyle/>
          <a:p>
            <a:r>
              <a:rPr lang="en-US" dirty="0"/>
              <a:t>Mosquito-borne diseases (MBDs) threaten 80%+ of the world’s population</a:t>
            </a:r>
            <a:r>
              <a:rPr lang="en-US" baseline="30000" dirty="0"/>
              <a:t>1</a:t>
            </a:r>
            <a:endParaRPr lang="en-US" dirty="0"/>
          </a:p>
          <a:p>
            <a:r>
              <a:rPr lang="en-US" dirty="0"/>
              <a:t>Temperature is an important determinant of MBD risk</a:t>
            </a:r>
            <a:r>
              <a:rPr lang="en-US" baseline="30000" dirty="0"/>
              <a:t>2</a:t>
            </a:r>
            <a:endParaRPr lang="en-US" dirty="0"/>
          </a:p>
          <a:p>
            <a:pPr marL="0" indent="0">
              <a:buNone/>
            </a:pPr>
            <a:endParaRPr lang="en-US" dirty="0"/>
          </a:p>
        </p:txBody>
      </p:sp>
      <p:sp>
        <p:nvSpPr>
          <p:cNvPr id="14" name="Rectangle 13">
            <a:extLst>
              <a:ext uri="{FF2B5EF4-FFF2-40B4-BE49-F238E27FC236}">
                <a16:creationId xmlns:a16="http://schemas.microsoft.com/office/drawing/2014/main" id="{C26EE630-E25F-494A-BFC4-4B676705AB1F}"/>
              </a:ext>
            </a:extLst>
          </p:cNvPr>
          <p:cNvSpPr/>
          <p:nvPr/>
        </p:nvSpPr>
        <p:spPr>
          <a:xfrm>
            <a:off x="6117077" y="5774009"/>
            <a:ext cx="5686084" cy="400110"/>
          </a:xfrm>
          <a:prstGeom prst="rect">
            <a:avLst/>
          </a:prstGeom>
        </p:spPr>
        <p:txBody>
          <a:bodyPr wrap="square">
            <a:spAutoFit/>
          </a:bodyPr>
          <a:lstStyle/>
          <a:p>
            <a:pPr algn="r" fontAlgn="base"/>
            <a:r>
              <a:rPr lang="en-US" sz="1000" i="1" dirty="0">
                <a:solidFill>
                  <a:srgbClr val="999999"/>
                </a:solidFill>
                <a:latin typeface="Helvetica" pitchFamily="2" charset="0"/>
              </a:rPr>
              <a:t>Source: Sadie J. Ryan, Colin J. Carlson, Erin A. Mordecai, and Leah R. Johnson</a:t>
            </a:r>
          </a:p>
          <a:p>
            <a:pPr algn="r" fontAlgn="base"/>
            <a:r>
              <a:rPr lang="en-US" sz="1000" i="1" dirty="0">
                <a:solidFill>
                  <a:srgbClr val="999999"/>
                </a:solidFill>
                <a:latin typeface="Helvetica" pitchFamily="2" charset="0"/>
              </a:rPr>
              <a:t>Credit: Koko Nakajima/NPR</a:t>
            </a:r>
            <a:endParaRPr lang="en-US" sz="1000" b="0" i="1" dirty="0">
              <a:solidFill>
                <a:srgbClr val="999999"/>
              </a:solidFill>
              <a:effectLst/>
              <a:latin typeface="Helvetica" pitchFamily="2" charset="0"/>
            </a:endParaRPr>
          </a:p>
        </p:txBody>
      </p:sp>
      <p:pic>
        <p:nvPicPr>
          <p:cNvPr id="21" name="Picture 20" descr="Graphical user interface, application&#10;&#10;Description automatically generated">
            <a:extLst>
              <a:ext uri="{FF2B5EF4-FFF2-40B4-BE49-F238E27FC236}">
                <a16:creationId xmlns:a16="http://schemas.microsoft.com/office/drawing/2014/main" id="{26726A1D-D0F2-614D-A7EA-D6C722450DCE}"/>
              </a:ext>
            </a:extLst>
          </p:cNvPr>
          <p:cNvPicPr>
            <a:picLocks noChangeAspect="1"/>
          </p:cNvPicPr>
          <p:nvPr/>
        </p:nvPicPr>
        <p:blipFill rotWithShape="1">
          <a:blip r:embed="rId8"/>
          <a:srcRect b="13670"/>
          <a:stretch/>
        </p:blipFill>
        <p:spPr>
          <a:xfrm>
            <a:off x="6503372" y="729343"/>
            <a:ext cx="5446889" cy="2645036"/>
          </a:xfrm>
          <a:prstGeom prst="rect">
            <a:avLst/>
          </a:prstGeom>
        </p:spPr>
      </p:pic>
      <p:pic>
        <p:nvPicPr>
          <p:cNvPr id="15" name="Picture 14" descr="Map&#10;&#10;Description automatically generated">
            <a:extLst>
              <a:ext uri="{FF2B5EF4-FFF2-40B4-BE49-F238E27FC236}">
                <a16:creationId xmlns:a16="http://schemas.microsoft.com/office/drawing/2014/main" id="{A5052C4E-F23F-814B-AE26-1B73A4DABEAB}"/>
              </a:ext>
            </a:extLst>
          </p:cNvPr>
          <p:cNvPicPr>
            <a:picLocks noChangeAspect="1"/>
          </p:cNvPicPr>
          <p:nvPr/>
        </p:nvPicPr>
        <p:blipFill rotWithShape="1">
          <a:blip r:embed="rId9"/>
          <a:srcRect t="22194"/>
          <a:stretch/>
        </p:blipFill>
        <p:spPr>
          <a:xfrm>
            <a:off x="6503371" y="3333625"/>
            <a:ext cx="5446889" cy="2383899"/>
          </a:xfrm>
          <a:prstGeom prst="rect">
            <a:avLst/>
          </a:prstGeom>
        </p:spPr>
      </p:pic>
      <p:pic>
        <p:nvPicPr>
          <p:cNvPr id="22" name="Picture 21" descr="Map&#10;&#10;Description automatically generated">
            <a:extLst>
              <a:ext uri="{FF2B5EF4-FFF2-40B4-BE49-F238E27FC236}">
                <a16:creationId xmlns:a16="http://schemas.microsoft.com/office/drawing/2014/main" id="{C2AC7A06-BCDE-4846-B3AC-DEBD7C348AB9}"/>
              </a:ext>
            </a:extLst>
          </p:cNvPr>
          <p:cNvPicPr>
            <a:picLocks noChangeAspect="1"/>
          </p:cNvPicPr>
          <p:nvPr/>
        </p:nvPicPr>
        <p:blipFill rotWithShape="1">
          <a:blip r:embed="rId9"/>
          <a:srcRect l="2372" t="3953" r="85503" b="87135"/>
          <a:stretch/>
        </p:blipFill>
        <p:spPr>
          <a:xfrm>
            <a:off x="6664685" y="3113370"/>
            <a:ext cx="660400" cy="273050"/>
          </a:xfrm>
          <a:prstGeom prst="rect">
            <a:avLst/>
          </a:prstGeom>
        </p:spPr>
      </p:pic>
      <p:sp>
        <p:nvSpPr>
          <p:cNvPr id="10" name="Content Placeholder 2">
            <a:extLst>
              <a:ext uri="{FF2B5EF4-FFF2-40B4-BE49-F238E27FC236}">
                <a16:creationId xmlns:a16="http://schemas.microsoft.com/office/drawing/2014/main" id="{DBC5E689-C8EC-084E-8E7B-E9A290058CD7}"/>
              </a:ext>
            </a:extLst>
          </p:cNvPr>
          <p:cNvSpPr txBox="1">
            <a:spLocks/>
          </p:cNvSpPr>
          <p:nvPr/>
        </p:nvSpPr>
        <p:spPr>
          <a:xfrm>
            <a:off x="609300" y="5127213"/>
            <a:ext cx="5894070" cy="1159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aseline="30000" dirty="0"/>
              <a:t>1</a:t>
            </a:r>
            <a:r>
              <a:rPr lang="en-US" sz="1000" dirty="0">
                <a:hlinkClick r:id="rId10">
                  <a:extLst>
                    <a:ext uri="{A12FA001-AC4F-418D-AE19-62706E023703}">
                      <ahyp:hlinkClr xmlns:ahyp="http://schemas.microsoft.com/office/drawing/2018/hyperlinkcolor" val="tx"/>
                    </a:ext>
                  </a:extLst>
                </a:hlinkClick>
              </a:rPr>
              <a:t>Ebi, K. L., Boyer, C., Ogden, N., Paz, S., Berry, P., Campbell-Lendrum, D., Hess, J. J., &amp; Woodward, A. (2021). Burning embers: Synthesis of the health risks of climate change. Environmental Research Letters. https://doi.org/10.1088/1748-9326/abead</a:t>
            </a:r>
            <a:endParaRPr lang="en-US" sz="1000" dirty="0"/>
          </a:p>
          <a:p>
            <a:pPr marL="0" indent="0">
              <a:buNone/>
            </a:pPr>
            <a:r>
              <a:rPr lang="en-US" sz="1000" baseline="30000" dirty="0"/>
              <a:t>2</a:t>
            </a:r>
            <a:r>
              <a:rPr lang="en-US" sz="1000" dirty="0">
                <a:hlinkClick r:id="rId10">
                  <a:extLst>
                    <a:ext uri="{A12FA001-AC4F-418D-AE19-62706E023703}">
                      <ahyp:hlinkClr xmlns:ahyp="http://schemas.microsoft.com/office/drawing/2018/hyperlinkcolor" val="tx"/>
                    </a:ext>
                  </a:extLst>
                </a:hlinkClick>
              </a:rPr>
              <a:t>Mordecai, E. A., Caldwell, J. M., Grossman, M. K., Lippi, C. A., Johnson, L. R., Neira, M., Rohr, J. R., Ryan, S. J., Savage, V., Shocket, M. S., Sippy, R., Ibarra, A. M. S., Thomas, M. B., &amp; Villena, O. (2019). Thermal biology of mosquito-borne disease. Ecology Letters, 22(10), 1690–1708. https://doi.org/10.1111/ele.13335</a:t>
            </a:r>
            <a:endParaRPr lang="en-US" sz="1000" dirty="0"/>
          </a:p>
        </p:txBody>
      </p:sp>
    </p:spTree>
    <p:extLst>
      <p:ext uri="{BB962C8B-B14F-4D97-AF65-F5344CB8AC3E}">
        <p14:creationId xmlns:p14="http://schemas.microsoft.com/office/powerpoint/2010/main" val="1668192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813B042A-22F2-6B4E-AB11-A9EFA590752D}"/>
              </a:ext>
            </a:extLst>
          </p:cNvPr>
          <p:cNvGraphicFramePr>
            <a:graphicFrameLocks/>
          </p:cNvGraphicFramePr>
          <p:nvPr>
            <p:extLst>
              <p:ext uri="{D42A27DB-BD31-4B8C-83A1-F6EECF244321}">
                <p14:modId xmlns:p14="http://schemas.microsoft.com/office/powerpoint/2010/main" val="2198218465"/>
              </p:ext>
            </p:extLst>
          </p:nvPr>
        </p:nvGraphicFramePr>
        <p:xfrm>
          <a:off x="241738" y="3352218"/>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E416F82-75AD-E749-B538-53EDDFD86F4A}"/>
              </a:ext>
            </a:extLst>
          </p:cNvPr>
          <p:cNvSpPr>
            <a:spLocks noGrp="1"/>
          </p:cNvSpPr>
          <p:nvPr>
            <p:ph type="title"/>
          </p:nvPr>
        </p:nvSpPr>
        <p:spPr>
          <a:xfrm>
            <a:off x="838199" y="365125"/>
            <a:ext cx="10948639" cy="1325563"/>
          </a:xfrm>
        </p:spPr>
        <p:txBody>
          <a:bodyPr/>
          <a:lstStyle/>
          <a:p>
            <a:r>
              <a:rPr lang="en-US" dirty="0">
                <a:solidFill>
                  <a:schemeClr val="accent1">
                    <a:lumMod val="75000"/>
                  </a:schemeClr>
                </a:solidFill>
              </a:rPr>
              <a:t>Risk maps from temperature-trait relationships</a:t>
            </a:r>
          </a:p>
        </p:txBody>
      </p:sp>
      <p:pic>
        <p:nvPicPr>
          <p:cNvPr id="7" name="Content Placeholder 6" descr="Diagram&#10;&#10;Description automatically generated with medium confidence">
            <a:extLst>
              <a:ext uri="{FF2B5EF4-FFF2-40B4-BE49-F238E27FC236}">
                <a16:creationId xmlns:a16="http://schemas.microsoft.com/office/drawing/2014/main" id="{CA273AE5-1EED-B140-A236-A67DA7554DD7}"/>
              </a:ext>
            </a:extLst>
          </p:cNvPr>
          <p:cNvPicPr>
            <a:picLocks noGrp="1" noChangeAspect="1"/>
          </p:cNvPicPr>
          <p:nvPr>
            <p:ph idx="1"/>
          </p:nvPr>
        </p:nvPicPr>
        <p:blipFill>
          <a:blip r:embed="rId8"/>
          <a:stretch>
            <a:fillRect/>
          </a:stretch>
        </p:blipFill>
        <p:spPr>
          <a:xfrm>
            <a:off x="3028345" y="1470635"/>
            <a:ext cx="8758493" cy="4386321"/>
          </a:xfrm>
        </p:spPr>
      </p:pic>
      <p:sp>
        <p:nvSpPr>
          <p:cNvPr id="13" name="Content Placeholder 2">
            <a:extLst>
              <a:ext uri="{FF2B5EF4-FFF2-40B4-BE49-F238E27FC236}">
                <a16:creationId xmlns:a16="http://schemas.microsoft.com/office/drawing/2014/main" id="{520976AE-E6A9-9440-833D-1526DCB171C9}"/>
              </a:ext>
            </a:extLst>
          </p:cNvPr>
          <p:cNvSpPr txBox="1">
            <a:spLocks/>
          </p:cNvSpPr>
          <p:nvPr/>
        </p:nvSpPr>
        <p:spPr>
          <a:xfrm>
            <a:off x="3028345" y="6043961"/>
            <a:ext cx="8758493" cy="1188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hlinkClick r:id="rId9">
                  <a:extLst>
                    <a:ext uri="{A12FA001-AC4F-418D-AE19-62706E023703}">
                      <ahyp:hlinkClr xmlns:ahyp="http://schemas.microsoft.com/office/drawing/2018/hyperlinkcolor" val="tx"/>
                    </a:ext>
                  </a:extLst>
                </a:hlinkClick>
              </a:rPr>
              <a:t>Mordecai, E. A., Caldwell, J. M., Grossman, M. K., Lippi, C. A., Johnson, L. R., Neira, M., Rohr, J. R., Ryan, S. J., Savage, V., Shocket, M. S., Sippy, R., Ibarra, A. M. S., Thomas, M. B., &amp; Villena, O. (2019). Thermal biology of mosquito-borne disease. Ecology Letters, 22(10), 1690–1708. https://doi.org/10.1111/ele.13335</a:t>
            </a:r>
            <a:endParaRPr lang="en-US" sz="1000" dirty="0"/>
          </a:p>
        </p:txBody>
      </p:sp>
      <p:sp>
        <p:nvSpPr>
          <p:cNvPr id="16" name="Content Placeholder 3">
            <a:extLst>
              <a:ext uri="{FF2B5EF4-FFF2-40B4-BE49-F238E27FC236}">
                <a16:creationId xmlns:a16="http://schemas.microsoft.com/office/drawing/2014/main" id="{DBC83930-42C9-574B-AF1E-09EEDEAA0EAA}"/>
              </a:ext>
            </a:extLst>
          </p:cNvPr>
          <p:cNvSpPr txBox="1">
            <a:spLocks/>
          </p:cNvSpPr>
          <p:nvPr/>
        </p:nvSpPr>
        <p:spPr>
          <a:xfrm>
            <a:off x="323450" y="1655278"/>
            <a:ext cx="262318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Pros: many traits including</a:t>
            </a:r>
          </a:p>
          <a:p>
            <a:r>
              <a:rPr lang="en-US" sz="2200" dirty="0"/>
              <a:t>Larval survival</a:t>
            </a:r>
          </a:p>
          <a:p>
            <a:r>
              <a:rPr lang="en-US" sz="2200" dirty="0"/>
              <a:t>Adult lifespan</a:t>
            </a:r>
          </a:p>
          <a:p>
            <a:r>
              <a:rPr lang="en-US" sz="2200" dirty="0"/>
              <a:t>Biting rate</a:t>
            </a:r>
          </a:p>
          <a:p>
            <a:r>
              <a:rPr lang="en-US" sz="2200" dirty="0"/>
              <a:t>Transmission probability</a:t>
            </a:r>
          </a:p>
          <a:p>
            <a:endParaRPr lang="en-US" sz="2200" dirty="0"/>
          </a:p>
          <a:p>
            <a:pPr marL="0" indent="0">
              <a:buNone/>
            </a:pPr>
            <a:r>
              <a:rPr lang="en-US" dirty="0"/>
              <a:t>Cons: Coarse resolution </a:t>
            </a:r>
          </a:p>
          <a:p>
            <a:endParaRPr lang="en-US" dirty="0"/>
          </a:p>
        </p:txBody>
      </p:sp>
    </p:spTree>
    <p:extLst>
      <p:ext uri="{BB962C8B-B14F-4D97-AF65-F5344CB8AC3E}">
        <p14:creationId xmlns:p14="http://schemas.microsoft.com/office/powerpoint/2010/main" val="1727545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813B042A-22F2-6B4E-AB11-A9EFA590752D}"/>
              </a:ext>
            </a:extLst>
          </p:cNvPr>
          <p:cNvGraphicFramePr>
            <a:graphicFrameLocks/>
          </p:cNvGraphicFramePr>
          <p:nvPr/>
        </p:nvGraphicFramePr>
        <p:xfrm>
          <a:off x="241738" y="3352218"/>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E416F82-75AD-E749-B538-53EDDFD86F4A}"/>
              </a:ext>
            </a:extLst>
          </p:cNvPr>
          <p:cNvSpPr>
            <a:spLocks noGrp="1"/>
          </p:cNvSpPr>
          <p:nvPr>
            <p:ph type="title"/>
          </p:nvPr>
        </p:nvSpPr>
        <p:spPr>
          <a:xfrm>
            <a:off x="838200" y="365125"/>
            <a:ext cx="9677400" cy="1325563"/>
          </a:xfrm>
        </p:spPr>
        <p:txBody>
          <a:bodyPr/>
          <a:lstStyle/>
          <a:p>
            <a:r>
              <a:rPr lang="en-US" dirty="0">
                <a:solidFill>
                  <a:schemeClr val="accent1">
                    <a:lumMod val="75000"/>
                  </a:schemeClr>
                </a:solidFill>
              </a:rPr>
              <a:t>Local risk maps</a:t>
            </a:r>
          </a:p>
        </p:txBody>
      </p:sp>
      <p:sp>
        <p:nvSpPr>
          <p:cNvPr id="13" name="Content Placeholder 2">
            <a:extLst>
              <a:ext uri="{FF2B5EF4-FFF2-40B4-BE49-F238E27FC236}">
                <a16:creationId xmlns:a16="http://schemas.microsoft.com/office/drawing/2014/main" id="{520976AE-E6A9-9440-833D-1526DCB171C9}"/>
              </a:ext>
            </a:extLst>
          </p:cNvPr>
          <p:cNvSpPr txBox="1">
            <a:spLocks/>
          </p:cNvSpPr>
          <p:nvPr/>
        </p:nvSpPr>
        <p:spPr>
          <a:xfrm>
            <a:off x="5565731" y="5398251"/>
            <a:ext cx="6243410" cy="1188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hlinkClick r:id="rId8">
                  <a:extLst>
                    <a:ext uri="{A12FA001-AC4F-418D-AE19-62706E023703}">
                      <ahyp:hlinkClr xmlns:ahyp="http://schemas.microsoft.com/office/drawing/2018/hyperlinkcolor" val="tx"/>
                    </a:ext>
                  </a:extLst>
                </a:hlinkClick>
              </a:rPr>
              <a:t>Coroian, M., Petrić, M., Pistol, A., Sirbu, A., Domșa, C., &amp; Mihalca, A. D. (2020). Human West Nile Meningo-Encephalitis in a Highly Endemic Country: A Complex Epidemiological Analysis on Biotic and Abiotic Risk Factors. International Journal of Environmental Research and Public Health, 17(21). https://doi.org/10.3390/ijerph17218250</a:t>
            </a:r>
            <a:endParaRPr lang="en-US" sz="1000" dirty="0"/>
          </a:p>
        </p:txBody>
      </p:sp>
      <p:sp>
        <p:nvSpPr>
          <p:cNvPr id="4" name="Content Placeholder 3">
            <a:extLst>
              <a:ext uri="{FF2B5EF4-FFF2-40B4-BE49-F238E27FC236}">
                <a16:creationId xmlns:a16="http://schemas.microsoft.com/office/drawing/2014/main" id="{3F78BF88-EE7D-AA4F-A92A-FD30601E7047}"/>
              </a:ext>
            </a:extLst>
          </p:cNvPr>
          <p:cNvSpPr>
            <a:spLocks noGrp="1"/>
          </p:cNvSpPr>
          <p:nvPr>
            <p:ph idx="1"/>
          </p:nvPr>
        </p:nvSpPr>
        <p:spPr>
          <a:xfrm>
            <a:off x="838200" y="1533854"/>
            <a:ext cx="4786610" cy="1818364"/>
          </a:xfrm>
        </p:spPr>
        <p:txBody>
          <a:bodyPr/>
          <a:lstStyle/>
          <a:p>
            <a:r>
              <a:rPr lang="en-US" dirty="0"/>
              <a:t>Local monitoring</a:t>
            </a:r>
          </a:p>
          <a:p>
            <a:pPr lvl="1"/>
            <a:r>
              <a:rPr lang="en-US" dirty="0"/>
              <a:t>Mosquito traps</a:t>
            </a:r>
          </a:p>
          <a:p>
            <a:pPr lvl="1"/>
            <a:r>
              <a:rPr lang="en-US" dirty="0"/>
              <a:t>Human cases </a:t>
            </a:r>
          </a:p>
        </p:txBody>
      </p:sp>
      <p:pic>
        <p:nvPicPr>
          <p:cNvPr id="2050" name="Picture 2" descr="Adult mosquito trapping">
            <a:extLst>
              <a:ext uri="{FF2B5EF4-FFF2-40B4-BE49-F238E27FC236}">
                <a16:creationId xmlns:a16="http://schemas.microsoft.com/office/drawing/2014/main" id="{CD58D9B5-9861-4846-9578-0A94BCD433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941" y="2797213"/>
            <a:ext cx="2113656" cy="317710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a:extLst>
              <a:ext uri="{FF2B5EF4-FFF2-40B4-BE49-F238E27FC236}">
                <a16:creationId xmlns:a16="http://schemas.microsoft.com/office/drawing/2014/main" id="{82880377-7DC7-8749-9D3E-AB78B9003D3B}"/>
              </a:ext>
            </a:extLst>
          </p:cNvPr>
          <p:cNvSpPr txBox="1">
            <a:spLocks/>
          </p:cNvSpPr>
          <p:nvPr/>
        </p:nvSpPr>
        <p:spPr>
          <a:xfrm>
            <a:off x="6095999" y="1536314"/>
            <a:ext cx="4786610" cy="18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Extrapolate to maps of abiotic and biotic factors</a:t>
            </a:r>
          </a:p>
        </p:txBody>
      </p:sp>
      <p:sp>
        <p:nvSpPr>
          <p:cNvPr id="11" name="Rectangle 10">
            <a:extLst>
              <a:ext uri="{FF2B5EF4-FFF2-40B4-BE49-F238E27FC236}">
                <a16:creationId xmlns:a16="http://schemas.microsoft.com/office/drawing/2014/main" id="{4478CFF7-9F09-EE46-BD62-736261C36622}"/>
              </a:ext>
            </a:extLst>
          </p:cNvPr>
          <p:cNvSpPr/>
          <p:nvPr/>
        </p:nvSpPr>
        <p:spPr>
          <a:xfrm>
            <a:off x="537908" y="5999763"/>
            <a:ext cx="2417957" cy="400110"/>
          </a:xfrm>
          <a:prstGeom prst="rect">
            <a:avLst/>
          </a:prstGeom>
        </p:spPr>
        <p:txBody>
          <a:bodyPr wrap="square">
            <a:spAutoFit/>
          </a:bodyPr>
          <a:lstStyle/>
          <a:p>
            <a:pPr algn="ctr" fontAlgn="base"/>
            <a:r>
              <a:rPr lang="en-US" sz="1000" i="1" dirty="0">
                <a:solidFill>
                  <a:srgbClr val="999999"/>
                </a:solidFill>
                <a:latin typeface="Helvetica" pitchFamily="2" charset="0"/>
              </a:rPr>
              <a:t>Source: Government of Western Australia Department of Health</a:t>
            </a:r>
            <a:endParaRPr lang="en-US" sz="1000" b="0" i="1" dirty="0">
              <a:solidFill>
                <a:srgbClr val="999999"/>
              </a:solidFill>
              <a:effectLst/>
              <a:latin typeface="Helvetica" pitchFamily="2" charset="0"/>
            </a:endParaRPr>
          </a:p>
        </p:txBody>
      </p:sp>
      <p:pic>
        <p:nvPicPr>
          <p:cNvPr id="6" name="Picture 5" descr="A map of the world&#10;&#10;Description automatically generated with medium confidence">
            <a:extLst>
              <a:ext uri="{FF2B5EF4-FFF2-40B4-BE49-F238E27FC236}">
                <a16:creationId xmlns:a16="http://schemas.microsoft.com/office/drawing/2014/main" id="{C984B82C-DAD5-7145-9E09-BBDFE7C05191}"/>
              </a:ext>
            </a:extLst>
          </p:cNvPr>
          <p:cNvPicPr>
            <a:picLocks noChangeAspect="1"/>
          </p:cNvPicPr>
          <p:nvPr/>
        </p:nvPicPr>
        <p:blipFill>
          <a:blip r:embed="rId10"/>
          <a:stretch>
            <a:fillRect/>
          </a:stretch>
        </p:blipFill>
        <p:spPr>
          <a:xfrm>
            <a:off x="5565731" y="2572457"/>
            <a:ext cx="6086038" cy="2753932"/>
          </a:xfrm>
          <a:prstGeom prst="rect">
            <a:avLst/>
          </a:prstGeom>
        </p:spPr>
      </p:pic>
      <p:pic>
        <p:nvPicPr>
          <p:cNvPr id="16" name="Picture 15" descr="Diagram, map&#10;&#10;Description automatically generated">
            <a:extLst>
              <a:ext uri="{FF2B5EF4-FFF2-40B4-BE49-F238E27FC236}">
                <a16:creationId xmlns:a16="http://schemas.microsoft.com/office/drawing/2014/main" id="{5F672FC5-64CA-0149-99E1-AA5D546F250C}"/>
              </a:ext>
            </a:extLst>
          </p:cNvPr>
          <p:cNvPicPr>
            <a:picLocks noChangeAspect="1"/>
          </p:cNvPicPr>
          <p:nvPr/>
        </p:nvPicPr>
        <p:blipFill>
          <a:blip r:embed="rId11"/>
          <a:stretch>
            <a:fillRect/>
          </a:stretch>
        </p:blipFill>
        <p:spPr>
          <a:xfrm>
            <a:off x="3409240" y="2449834"/>
            <a:ext cx="3013862" cy="2079331"/>
          </a:xfrm>
          <a:prstGeom prst="rect">
            <a:avLst/>
          </a:prstGeom>
        </p:spPr>
      </p:pic>
      <p:sp>
        <p:nvSpPr>
          <p:cNvPr id="14" name="TextBox 13">
            <a:extLst>
              <a:ext uri="{FF2B5EF4-FFF2-40B4-BE49-F238E27FC236}">
                <a16:creationId xmlns:a16="http://schemas.microsoft.com/office/drawing/2014/main" id="{D3827FB8-D172-BB44-9BF9-FA3D59A66F93}"/>
              </a:ext>
            </a:extLst>
          </p:cNvPr>
          <p:cNvSpPr txBox="1"/>
          <p:nvPr/>
        </p:nvSpPr>
        <p:spPr>
          <a:xfrm>
            <a:off x="3363072" y="4529165"/>
            <a:ext cx="3060030" cy="646331"/>
          </a:xfrm>
          <a:prstGeom prst="rect">
            <a:avLst/>
          </a:prstGeom>
          <a:noFill/>
        </p:spPr>
        <p:txBody>
          <a:bodyPr wrap="square" rtlCol="0">
            <a:spAutoFit/>
          </a:bodyPr>
          <a:lstStyle/>
          <a:p>
            <a:r>
              <a:rPr lang="en-US" dirty="0"/>
              <a:t>Human cases in Romania 2015-2019</a:t>
            </a:r>
          </a:p>
        </p:txBody>
      </p:sp>
    </p:spTree>
    <p:extLst>
      <p:ext uri="{BB962C8B-B14F-4D97-AF65-F5344CB8AC3E}">
        <p14:creationId xmlns:p14="http://schemas.microsoft.com/office/powerpoint/2010/main" val="1021577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44DB217-38A8-4847-B006-032B7E820B7E}"/>
              </a:ext>
            </a:extLst>
          </p:cNvPr>
          <p:cNvGraphicFramePr>
            <a:graphicFrameLocks/>
          </p:cNvGraphicFramePr>
          <p:nvPr>
            <p:extLst>
              <p:ext uri="{D42A27DB-BD31-4B8C-83A1-F6EECF244321}">
                <p14:modId xmlns:p14="http://schemas.microsoft.com/office/powerpoint/2010/main" val="2421444190"/>
              </p:ext>
            </p:extLst>
          </p:nvPr>
        </p:nvGraphicFramePr>
        <p:xfrm>
          <a:off x="241738" y="3348379"/>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a:extLst>
              <a:ext uri="{FF2B5EF4-FFF2-40B4-BE49-F238E27FC236}">
                <a16:creationId xmlns:a16="http://schemas.microsoft.com/office/drawing/2014/main" id="{E8EACBB3-9205-A740-9EC4-30B695627D04}"/>
              </a:ext>
            </a:extLst>
          </p:cNvPr>
          <p:cNvGraphicFramePr/>
          <p:nvPr>
            <p:extLst>
              <p:ext uri="{D42A27DB-BD31-4B8C-83A1-F6EECF244321}">
                <p14:modId xmlns:p14="http://schemas.microsoft.com/office/powerpoint/2010/main" val="3407936825"/>
              </p:ext>
            </p:extLst>
          </p:nvPr>
        </p:nvGraphicFramePr>
        <p:xfrm>
          <a:off x="-441620" y="1336831"/>
          <a:ext cx="8276772" cy="47638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Title 1">
            <a:extLst>
              <a:ext uri="{FF2B5EF4-FFF2-40B4-BE49-F238E27FC236}">
                <a16:creationId xmlns:a16="http://schemas.microsoft.com/office/drawing/2014/main" id="{0C11A3DC-BDD2-164F-85C7-1968AC826791}"/>
              </a:ext>
            </a:extLst>
          </p:cNvPr>
          <p:cNvSpPr>
            <a:spLocks noGrp="1"/>
          </p:cNvSpPr>
          <p:nvPr>
            <p:ph type="title"/>
          </p:nvPr>
        </p:nvSpPr>
        <p:spPr>
          <a:xfrm>
            <a:off x="631372" y="47027"/>
            <a:ext cx="10515600" cy="1325563"/>
          </a:xfrm>
        </p:spPr>
        <p:txBody>
          <a:bodyPr>
            <a:normAutofit/>
          </a:bodyPr>
          <a:lstStyle/>
          <a:p>
            <a:r>
              <a:rPr lang="en-US" dirty="0">
                <a:solidFill>
                  <a:schemeClr val="accent1">
                    <a:lumMod val="75000"/>
                  </a:schemeClr>
                </a:solidFill>
              </a:rPr>
              <a:t>Fine resolution risk maps from temperature-trait relationships</a:t>
            </a:r>
          </a:p>
        </p:txBody>
      </p:sp>
      <p:pic>
        <p:nvPicPr>
          <p:cNvPr id="11" name="Picture 2">
            <a:extLst>
              <a:ext uri="{FF2B5EF4-FFF2-40B4-BE49-F238E27FC236}">
                <a16:creationId xmlns:a16="http://schemas.microsoft.com/office/drawing/2014/main" id="{27F372A6-3AC6-334F-BFDE-C53109EA3BBE}"/>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5111480" y="1843336"/>
            <a:ext cx="6814060" cy="42758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B26409-943B-D84A-9DB9-442C03CAE50E}"/>
              </a:ext>
            </a:extLst>
          </p:cNvPr>
          <p:cNvSpPr txBox="1"/>
          <p:nvPr/>
        </p:nvSpPr>
        <p:spPr>
          <a:xfrm>
            <a:off x="5346700" y="1092200"/>
            <a:ext cx="6603561" cy="646331"/>
          </a:xfrm>
          <a:prstGeom prst="rect">
            <a:avLst/>
          </a:prstGeom>
          <a:noFill/>
        </p:spPr>
        <p:txBody>
          <a:bodyPr wrap="square" rtlCol="0">
            <a:spAutoFit/>
          </a:bodyPr>
          <a:lstStyle/>
          <a:p>
            <a:r>
              <a:rPr lang="en-US" dirty="0"/>
              <a:t>Examples of ECOSTRESS 70m resolution Land Surface Temperature (LST) images over varying times of day</a:t>
            </a:r>
          </a:p>
        </p:txBody>
      </p:sp>
      <p:sp>
        <p:nvSpPr>
          <p:cNvPr id="10" name="Content Placeholder 2">
            <a:extLst>
              <a:ext uri="{FF2B5EF4-FFF2-40B4-BE49-F238E27FC236}">
                <a16:creationId xmlns:a16="http://schemas.microsoft.com/office/drawing/2014/main" id="{4A8791AD-30FB-9848-868B-F829C0E9FC7A}"/>
              </a:ext>
            </a:extLst>
          </p:cNvPr>
          <p:cNvSpPr txBox="1">
            <a:spLocks/>
          </p:cNvSpPr>
          <p:nvPr/>
        </p:nvSpPr>
        <p:spPr>
          <a:xfrm>
            <a:off x="5111480" y="6092746"/>
            <a:ext cx="7080520" cy="40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Boser AS, Sousa D, Larsen A, MacDonald A. “Mosquito-borne disease risk mapping at high spatial and temporal resolutions using remotely sensed land surface temperature measurements.” Environmental Research Letters. (In review).</a:t>
            </a:r>
          </a:p>
        </p:txBody>
      </p:sp>
    </p:spTree>
    <p:extLst>
      <p:ext uri="{BB962C8B-B14F-4D97-AF65-F5344CB8AC3E}">
        <p14:creationId xmlns:p14="http://schemas.microsoft.com/office/powerpoint/2010/main" val="313964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44DB217-38A8-4847-B006-032B7E820B7E}"/>
              </a:ext>
            </a:extLst>
          </p:cNvPr>
          <p:cNvGraphicFramePr>
            <a:graphicFrameLocks/>
          </p:cNvGraphicFramePr>
          <p:nvPr>
            <p:extLst>
              <p:ext uri="{D42A27DB-BD31-4B8C-83A1-F6EECF244321}">
                <p14:modId xmlns:p14="http://schemas.microsoft.com/office/powerpoint/2010/main" val="2776774869"/>
              </p:ext>
            </p:extLst>
          </p:nvPr>
        </p:nvGraphicFramePr>
        <p:xfrm>
          <a:off x="241738" y="3348379"/>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C11A3DC-BDD2-164F-85C7-1968AC826791}"/>
              </a:ext>
            </a:extLst>
          </p:cNvPr>
          <p:cNvSpPr>
            <a:spLocks noGrp="1"/>
          </p:cNvSpPr>
          <p:nvPr>
            <p:ph type="title"/>
          </p:nvPr>
        </p:nvSpPr>
        <p:spPr>
          <a:xfrm>
            <a:off x="631372" y="47027"/>
            <a:ext cx="10515600" cy="1325563"/>
          </a:xfrm>
        </p:spPr>
        <p:txBody>
          <a:bodyPr>
            <a:normAutofit/>
          </a:bodyPr>
          <a:lstStyle/>
          <a:p>
            <a:r>
              <a:rPr lang="en-US" dirty="0">
                <a:solidFill>
                  <a:schemeClr val="accent1">
                    <a:lumMod val="75000"/>
                  </a:schemeClr>
                </a:solidFill>
              </a:rPr>
              <a:t>Methods</a:t>
            </a:r>
          </a:p>
        </p:txBody>
      </p:sp>
      <p:graphicFrame>
        <p:nvGraphicFramePr>
          <p:cNvPr id="10" name="Content Placeholder 8">
            <a:extLst>
              <a:ext uri="{FF2B5EF4-FFF2-40B4-BE49-F238E27FC236}">
                <a16:creationId xmlns:a16="http://schemas.microsoft.com/office/drawing/2014/main" id="{5AD811EA-1C4B-ED46-B1E9-E97AE03E1F6D}"/>
              </a:ext>
            </a:extLst>
          </p:cNvPr>
          <p:cNvGraphicFramePr>
            <a:graphicFrameLocks noGrp="1"/>
          </p:cNvGraphicFramePr>
          <p:nvPr>
            <p:ph idx="1"/>
            <p:extLst>
              <p:ext uri="{D42A27DB-BD31-4B8C-83A1-F6EECF244321}">
                <p14:modId xmlns:p14="http://schemas.microsoft.com/office/powerpoint/2010/main" val="1163760366"/>
              </p:ext>
            </p:extLst>
          </p:nvPr>
        </p:nvGraphicFramePr>
        <p:xfrm>
          <a:off x="838199" y="1936787"/>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9BA35F6C-3DED-6346-8C47-1B194300416A}"/>
              </a:ext>
            </a:extLst>
          </p:cNvPr>
          <p:cNvSpPr txBox="1"/>
          <p:nvPr/>
        </p:nvSpPr>
        <p:spPr>
          <a:xfrm>
            <a:off x="2398255" y="4427013"/>
            <a:ext cx="1056700" cy="369332"/>
          </a:xfrm>
          <a:prstGeom prst="rect">
            <a:avLst/>
          </a:prstGeom>
          <a:noFill/>
        </p:spPr>
        <p:txBody>
          <a:bodyPr wrap="none" rtlCol="0">
            <a:spAutoFit/>
          </a:bodyPr>
          <a:lstStyle/>
          <a:p>
            <a:r>
              <a:rPr lang="en-US" dirty="0"/>
              <a:t>R</a:t>
            </a:r>
            <a:r>
              <a:rPr lang="en-US" baseline="30000" dirty="0"/>
              <a:t>2</a:t>
            </a:r>
            <a:r>
              <a:rPr lang="en-US" dirty="0"/>
              <a:t> = 0.85</a:t>
            </a:r>
          </a:p>
        </p:txBody>
      </p:sp>
      <p:sp>
        <p:nvSpPr>
          <p:cNvPr id="14" name="Content Placeholder 3">
            <a:extLst>
              <a:ext uri="{FF2B5EF4-FFF2-40B4-BE49-F238E27FC236}">
                <a16:creationId xmlns:a16="http://schemas.microsoft.com/office/drawing/2014/main" id="{3D8C02FD-97E5-C34E-B960-DBAA31162992}"/>
              </a:ext>
            </a:extLst>
          </p:cNvPr>
          <p:cNvSpPr txBox="1">
            <a:spLocks/>
          </p:cNvSpPr>
          <p:nvPr/>
        </p:nvSpPr>
        <p:spPr>
          <a:xfrm>
            <a:off x="1318579" y="1542042"/>
            <a:ext cx="9141186" cy="90918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Case study of West Nile virus in California’s San Joaquin Valley</a:t>
            </a:r>
          </a:p>
          <a:p>
            <a:pPr marL="0" indent="0">
              <a:buNone/>
            </a:pPr>
            <a:r>
              <a:rPr lang="en-US" i="1" dirty="0"/>
              <a:t>Culex </a:t>
            </a:r>
            <a:r>
              <a:rPr lang="en-US" i="1" dirty="0" err="1"/>
              <a:t>Tarsalis</a:t>
            </a:r>
            <a:r>
              <a:rPr lang="en-US" i="1" dirty="0"/>
              <a:t> </a:t>
            </a:r>
            <a:r>
              <a:rPr lang="en-US" dirty="0"/>
              <a:t>biting rates and West Nile virus transmission probability</a:t>
            </a:r>
          </a:p>
        </p:txBody>
      </p:sp>
    </p:spTree>
    <p:extLst>
      <p:ext uri="{BB962C8B-B14F-4D97-AF65-F5344CB8AC3E}">
        <p14:creationId xmlns:p14="http://schemas.microsoft.com/office/powerpoint/2010/main" val="377934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C44DB217-38A8-4847-B006-032B7E820B7E}"/>
              </a:ext>
            </a:extLst>
          </p:cNvPr>
          <p:cNvGraphicFramePr>
            <a:graphicFrameLocks/>
          </p:cNvGraphicFramePr>
          <p:nvPr/>
        </p:nvGraphicFramePr>
        <p:xfrm>
          <a:off x="241738" y="3348379"/>
          <a:ext cx="11708523"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0C11A3DC-BDD2-164F-85C7-1968AC826791}"/>
              </a:ext>
            </a:extLst>
          </p:cNvPr>
          <p:cNvSpPr>
            <a:spLocks noGrp="1"/>
          </p:cNvSpPr>
          <p:nvPr>
            <p:ph type="title"/>
          </p:nvPr>
        </p:nvSpPr>
        <p:spPr>
          <a:xfrm>
            <a:off x="663645" y="303702"/>
            <a:ext cx="3940628" cy="1325563"/>
          </a:xfrm>
        </p:spPr>
        <p:txBody>
          <a:bodyPr>
            <a:normAutofit/>
          </a:bodyPr>
          <a:lstStyle/>
          <a:p>
            <a:r>
              <a:rPr lang="en-US" dirty="0">
                <a:solidFill>
                  <a:schemeClr val="accent1">
                    <a:lumMod val="75000"/>
                  </a:schemeClr>
                </a:solidFill>
              </a:rPr>
              <a:t>Study site: Bakersfield, CA</a:t>
            </a:r>
          </a:p>
        </p:txBody>
      </p:sp>
      <p:pic>
        <p:nvPicPr>
          <p:cNvPr id="5122" name="Picture 2">
            <a:extLst>
              <a:ext uri="{FF2B5EF4-FFF2-40B4-BE49-F238E27FC236}">
                <a16:creationId xmlns:a16="http://schemas.microsoft.com/office/drawing/2014/main" id="{37B3F467-F45F-654A-9947-0FB8E2541E1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860"/>
          <a:stretch/>
        </p:blipFill>
        <p:spPr bwMode="auto">
          <a:xfrm>
            <a:off x="4691306" y="966484"/>
            <a:ext cx="7037428" cy="48120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59A5337-2D96-F54D-860D-9F3C965579AA}"/>
              </a:ext>
            </a:extLst>
          </p:cNvPr>
          <p:cNvSpPr txBox="1"/>
          <p:nvPr/>
        </p:nvSpPr>
        <p:spPr>
          <a:xfrm>
            <a:off x="463266" y="2381400"/>
            <a:ext cx="38481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Will the wide range in daily temperatures and landcovers cause significant variations in biting and transmission rates? </a:t>
            </a:r>
          </a:p>
          <a:p>
            <a:endParaRPr lang="en-US" dirty="0"/>
          </a:p>
          <a:p>
            <a:pPr marL="285750" indent="-285750">
              <a:buFont typeface="Arial" panose="020B0604020202020204" pitchFamily="34" charset="0"/>
              <a:buChar char="•"/>
            </a:pPr>
            <a:r>
              <a:rPr lang="en-US" dirty="0"/>
              <a:t>Will the averaging the air temperature data (analogous to using coarse data) lead to biased risk estimates? </a:t>
            </a:r>
          </a:p>
        </p:txBody>
      </p:sp>
    </p:spTree>
    <p:extLst>
      <p:ext uri="{BB962C8B-B14F-4D97-AF65-F5344CB8AC3E}">
        <p14:creationId xmlns:p14="http://schemas.microsoft.com/office/powerpoint/2010/main" val="410810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7CAC05D5-04EE-8D48-A790-C37402DF3627}"/>
              </a:ext>
            </a:extLst>
          </p:cNvPr>
          <p:cNvGraphicFramePr>
            <a:graphicFrameLocks/>
          </p:cNvGraphicFramePr>
          <p:nvPr>
            <p:extLst>
              <p:ext uri="{D42A27DB-BD31-4B8C-83A1-F6EECF244321}">
                <p14:modId xmlns:p14="http://schemas.microsoft.com/office/powerpoint/2010/main" val="1281819607"/>
              </p:ext>
            </p:extLst>
          </p:nvPr>
        </p:nvGraphicFramePr>
        <p:xfrm>
          <a:off x="241738" y="3348419"/>
          <a:ext cx="11708523"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5CE222B-34F8-DF4E-A4CC-81B6DAA7F19F}"/>
              </a:ext>
            </a:extLst>
          </p:cNvPr>
          <p:cNvSpPr>
            <a:spLocks noGrp="1"/>
          </p:cNvSpPr>
          <p:nvPr>
            <p:ph type="title"/>
          </p:nvPr>
        </p:nvSpPr>
        <p:spPr>
          <a:xfrm>
            <a:off x="334771" y="-65127"/>
            <a:ext cx="11708523" cy="1608328"/>
          </a:xfrm>
        </p:spPr>
        <p:txBody>
          <a:bodyPr vert="horz" lIns="91440" tIns="45720" rIns="91440" bIns="45720" rtlCol="0" anchor="ctr">
            <a:normAutofit/>
          </a:bodyPr>
          <a:lstStyle/>
          <a:p>
            <a:r>
              <a:rPr lang="en-US" sz="3600" dirty="0">
                <a:solidFill>
                  <a:schemeClr val="accent1">
                    <a:lumMod val="75000"/>
                  </a:schemeClr>
                </a:solidFill>
              </a:rPr>
              <a:t>Biases when using averaged temperatures (Jensen’s inequality)</a:t>
            </a:r>
          </a:p>
        </p:txBody>
      </p:sp>
      <p:sp>
        <p:nvSpPr>
          <p:cNvPr id="18" name="Content Placeholder 2">
            <a:extLst>
              <a:ext uri="{FF2B5EF4-FFF2-40B4-BE49-F238E27FC236}">
                <a16:creationId xmlns:a16="http://schemas.microsoft.com/office/drawing/2014/main" id="{4109C650-A1BE-0744-9787-47B64F11225F}"/>
              </a:ext>
            </a:extLst>
          </p:cNvPr>
          <p:cNvSpPr txBox="1">
            <a:spLocks/>
          </p:cNvSpPr>
          <p:nvPr/>
        </p:nvSpPr>
        <p:spPr>
          <a:xfrm>
            <a:off x="699643" y="6050370"/>
            <a:ext cx="6602858" cy="862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t>Boser AS, Sousa D, Larsen A, MacDonald A. “Mosquito-borne disease risk mapping at high spatial and temporal resolutions using remotely sensed land surface temperature measurements.” Environmental Research Letters. (In review).</a:t>
            </a:r>
          </a:p>
        </p:txBody>
      </p:sp>
      <p:sp>
        <p:nvSpPr>
          <p:cNvPr id="3" name="TextBox 2">
            <a:extLst>
              <a:ext uri="{FF2B5EF4-FFF2-40B4-BE49-F238E27FC236}">
                <a16:creationId xmlns:a16="http://schemas.microsoft.com/office/drawing/2014/main" id="{AACEBEE7-0BEB-9049-A9D3-F39AF78E488A}"/>
              </a:ext>
            </a:extLst>
          </p:cNvPr>
          <p:cNvSpPr txBox="1"/>
          <p:nvPr/>
        </p:nvSpPr>
        <p:spPr>
          <a:xfrm>
            <a:off x="7302501" y="1346310"/>
            <a:ext cx="4403215" cy="4524315"/>
          </a:xfrm>
          <a:prstGeom prst="rect">
            <a:avLst/>
          </a:prstGeom>
          <a:noFill/>
        </p:spPr>
        <p:txBody>
          <a:bodyPr wrap="square" rtlCol="0">
            <a:spAutoFit/>
          </a:bodyPr>
          <a:lstStyle/>
          <a:p>
            <a:r>
              <a:rPr lang="en-US" sz="2400" dirty="0"/>
              <a:t>Spatially averaged temperatures result in:</a:t>
            </a:r>
          </a:p>
          <a:p>
            <a:endParaRPr lang="en-US" sz="2400" dirty="0"/>
          </a:p>
          <a:p>
            <a:pPr marL="285750" indent="-285750">
              <a:buFont typeface="Arial" panose="020B0604020202020204" pitchFamily="34" charset="0"/>
              <a:buChar char="•"/>
            </a:pPr>
            <a:r>
              <a:rPr lang="en-US" sz="2400" dirty="0"/>
              <a:t>Biting rates being overestimated by 0.063 day</a:t>
            </a:r>
            <a:r>
              <a:rPr lang="en-US" sz="2400" baseline="30000" dirty="0"/>
              <a:t>-1</a:t>
            </a:r>
            <a:r>
              <a:rPr lang="en-US" sz="2400" dirty="0"/>
              <a:t>, or 24.9% of the possible range in values (p-value &lt; 0.05).</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Transmission probabilities being overestimated by 3.3%, or 16.8% of the possible range in values (p-value &lt; 0.05). </a:t>
            </a:r>
          </a:p>
        </p:txBody>
      </p:sp>
      <p:pic>
        <p:nvPicPr>
          <p:cNvPr id="12" name="Picture 2">
            <a:extLst>
              <a:ext uri="{FF2B5EF4-FFF2-40B4-BE49-F238E27FC236}">
                <a16:creationId xmlns:a16="http://schemas.microsoft.com/office/drawing/2014/main" id="{542D15A9-101B-2748-9C76-1E226CEF03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644" y="1260656"/>
            <a:ext cx="6441339" cy="47897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D4820D4-4371-DE4E-A44D-D0DE22C6AB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44" t="552" r="5943" b="93715"/>
          <a:stretch/>
        </p:blipFill>
        <p:spPr bwMode="auto">
          <a:xfrm>
            <a:off x="699642" y="1112098"/>
            <a:ext cx="6441331" cy="258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430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6" name="Content Placeholder 3">
            <a:extLst>
              <a:ext uri="{FF2B5EF4-FFF2-40B4-BE49-F238E27FC236}">
                <a16:creationId xmlns:a16="http://schemas.microsoft.com/office/drawing/2014/main" id="{7CAC05D5-04EE-8D48-A790-C37402DF3627}"/>
              </a:ext>
            </a:extLst>
          </p:cNvPr>
          <p:cNvGraphicFramePr>
            <a:graphicFrameLocks/>
          </p:cNvGraphicFramePr>
          <p:nvPr>
            <p:extLst>
              <p:ext uri="{D42A27DB-BD31-4B8C-83A1-F6EECF244321}">
                <p14:modId xmlns:p14="http://schemas.microsoft.com/office/powerpoint/2010/main" val="92220082"/>
              </p:ext>
            </p:extLst>
          </p:nvPr>
        </p:nvGraphicFramePr>
        <p:xfrm>
          <a:off x="241738" y="3348419"/>
          <a:ext cx="11708523"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5CE222B-34F8-DF4E-A4CC-81B6DAA7F19F}"/>
              </a:ext>
            </a:extLst>
          </p:cNvPr>
          <p:cNvSpPr>
            <a:spLocks noGrp="1"/>
          </p:cNvSpPr>
          <p:nvPr>
            <p:ph type="title"/>
          </p:nvPr>
        </p:nvSpPr>
        <p:spPr>
          <a:xfrm>
            <a:off x="652273" y="886119"/>
            <a:ext cx="2529856" cy="1608328"/>
          </a:xfrm>
        </p:spPr>
        <p:txBody>
          <a:bodyPr vert="horz" lIns="91440" tIns="45720" rIns="91440" bIns="45720" rtlCol="0" anchor="ctr">
            <a:normAutofit/>
          </a:bodyPr>
          <a:lstStyle/>
          <a:p>
            <a:r>
              <a:rPr lang="en-US" sz="3600" dirty="0" err="1">
                <a:solidFill>
                  <a:schemeClr val="accent1">
                    <a:lumMod val="75000"/>
                  </a:schemeClr>
                </a:solidFill>
              </a:rPr>
              <a:t>Spatio</a:t>
            </a:r>
            <a:r>
              <a:rPr lang="en-US" sz="3600" dirty="0">
                <a:solidFill>
                  <a:schemeClr val="accent1">
                    <a:lumMod val="75000"/>
                  </a:schemeClr>
                </a:solidFill>
              </a:rPr>
              <a:t>-temporal variation </a:t>
            </a:r>
          </a:p>
        </p:txBody>
      </p:sp>
      <p:sp>
        <p:nvSpPr>
          <p:cNvPr id="3" name="TextBox 2">
            <a:extLst>
              <a:ext uri="{FF2B5EF4-FFF2-40B4-BE49-F238E27FC236}">
                <a16:creationId xmlns:a16="http://schemas.microsoft.com/office/drawing/2014/main" id="{76507FA6-86F6-A54E-AABD-18D65DF1FE78}"/>
              </a:ext>
            </a:extLst>
          </p:cNvPr>
          <p:cNvSpPr txBox="1"/>
          <p:nvPr/>
        </p:nvSpPr>
        <p:spPr>
          <a:xfrm rot="16200000">
            <a:off x="2035322" y="1468877"/>
            <a:ext cx="2007729" cy="369332"/>
          </a:xfrm>
          <a:prstGeom prst="rect">
            <a:avLst/>
          </a:prstGeom>
          <a:noFill/>
        </p:spPr>
        <p:txBody>
          <a:bodyPr wrap="none" rtlCol="0">
            <a:spAutoFit/>
          </a:bodyPr>
          <a:lstStyle/>
          <a:p>
            <a:r>
              <a:rPr lang="en-US" dirty="0"/>
              <a:t>Air temperature (C)</a:t>
            </a:r>
          </a:p>
        </p:txBody>
      </p:sp>
      <p:sp>
        <p:nvSpPr>
          <p:cNvPr id="4" name="TextBox 3">
            <a:extLst>
              <a:ext uri="{FF2B5EF4-FFF2-40B4-BE49-F238E27FC236}">
                <a16:creationId xmlns:a16="http://schemas.microsoft.com/office/drawing/2014/main" id="{70BCBEB3-41BE-8546-AFF9-4BC270D406C0}"/>
              </a:ext>
            </a:extLst>
          </p:cNvPr>
          <p:cNvSpPr txBox="1"/>
          <p:nvPr/>
        </p:nvSpPr>
        <p:spPr>
          <a:xfrm rot="16200000">
            <a:off x="137552" y="4671871"/>
            <a:ext cx="1149930" cy="369332"/>
          </a:xfrm>
          <a:prstGeom prst="rect">
            <a:avLst/>
          </a:prstGeom>
          <a:noFill/>
        </p:spPr>
        <p:txBody>
          <a:bodyPr wrap="none" rtlCol="0">
            <a:spAutoFit/>
          </a:bodyPr>
          <a:lstStyle/>
          <a:p>
            <a:r>
              <a:rPr lang="en-US" dirty="0"/>
              <a:t>Biting rate</a:t>
            </a:r>
          </a:p>
        </p:txBody>
      </p:sp>
      <p:sp>
        <p:nvSpPr>
          <p:cNvPr id="6" name="TextBox 5">
            <a:extLst>
              <a:ext uri="{FF2B5EF4-FFF2-40B4-BE49-F238E27FC236}">
                <a16:creationId xmlns:a16="http://schemas.microsoft.com/office/drawing/2014/main" id="{F8CD1385-763C-B846-B9D8-2234637D08D8}"/>
              </a:ext>
            </a:extLst>
          </p:cNvPr>
          <p:cNvSpPr txBox="1"/>
          <p:nvPr/>
        </p:nvSpPr>
        <p:spPr>
          <a:xfrm rot="16200000">
            <a:off x="5371768" y="4634581"/>
            <a:ext cx="2460610" cy="369332"/>
          </a:xfrm>
          <a:prstGeom prst="rect">
            <a:avLst/>
          </a:prstGeom>
          <a:noFill/>
        </p:spPr>
        <p:txBody>
          <a:bodyPr wrap="none" rtlCol="0">
            <a:spAutoFit/>
          </a:bodyPr>
          <a:lstStyle/>
          <a:p>
            <a:r>
              <a:rPr lang="en-US" dirty="0"/>
              <a:t>Transmission probability</a:t>
            </a:r>
          </a:p>
        </p:txBody>
      </p:sp>
      <p:sp>
        <p:nvSpPr>
          <p:cNvPr id="12" name="Right Arrow 11">
            <a:extLst>
              <a:ext uri="{FF2B5EF4-FFF2-40B4-BE49-F238E27FC236}">
                <a16:creationId xmlns:a16="http://schemas.microsoft.com/office/drawing/2014/main" id="{EBABB7EA-80BD-5445-888C-A95416A329BF}"/>
              </a:ext>
            </a:extLst>
          </p:cNvPr>
          <p:cNvSpPr/>
          <p:nvPr/>
        </p:nvSpPr>
        <p:spPr>
          <a:xfrm rot="8055918">
            <a:off x="2002887" y="2575653"/>
            <a:ext cx="890565" cy="48376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28BFCF8C-6578-8E4A-BFB1-08349424D681}"/>
              </a:ext>
            </a:extLst>
          </p:cNvPr>
          <p:cNvSpPr/>
          <p:nvPr/>
        </p:nvSpPr>
        <p:spPr>
          <a:xfrm rot="2601799">
            <a:off x="7825060" y="2630701"/>
            <a:ext cx="890565" cy="48376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3A0F94C5-A9E4-C146-B993-A402546C68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41" t="10800" r="17856" b="386"/>
          <a:stretch/>
        </p:blipFill>
        <p:spPr bwMode="auto">
          <a:xfrm>
            <a:off x="3309416" y="171898"/>
            <a:ext cx="4348684" cy="30149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BA2C08CE-1B30-174B-8850-341A5BBEA19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21" t="10132" r="17836"/>
          <a:stretch/>
        </p:blipFill>
        <p:spPr bwMode="auto">
          <a:xfrm>
            <a:off x="1044435" y="3305241"/>
            <a:ext cx="4468311" cy="31410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B4BA065C-531E-7542-B8B0-4031888CAF5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325" t="10132" r="18239"/>
          <a:stretch/>
        </p:blipFill>
        <p:spPr bwMode="auto">
          <a:xfrm>
            <a:off x="6786739" y="3348419"/>
            <a:ext cx="4378558" cy="3097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66E341-9193-1340-9C44-70C192984369}"/>
              </a:ext>
            </a:extLst>
          </p:cNvPr>
          <p:cNvSpPr txBox="1"/>
          <p:nvPr/>
        </p:nvSpPr>
        <p:spPr>
          <a:xfrm>
            <a:off x="8471180" y="275829"/>
            <a:ext cx="3513334" cy="2723823"/>
          </a:xfrm>
          <a:prstGeom prst="rect">
            <a:avLst/>
          </a:prstGeom>
          <a:noFill/>
        </p:spPr>
        <p:txBody>
          <a:bodyPr wrap="square" rtlCol="0">
            <a:spAutoFit/>
          </a:bodyPr>
          <a:lstStyle/>
          <a:p>
            <a:pPr marL="285750" indent="-285750">
              <a:buFont typeface="Arial" panose="020B0604020202020204" pitchFamily="34" charset="0"/>
              <a:buChar char="•"/>
            </a:pPr>
            <a:r>
              <a:rPr lang="en-US" sz="1900" dirty="0"/>
              <a:t>Urban areas have </a:t>
            </a:r>
            <a:r>
              <a:rPr lang="en-US" sz="1900" b="1" dirty="0"/>
              <a:t>higher air temperatures </a:t>
            </a:r>
            <a:r>
              <a:rPr lang="en-US" sz="1900" dirty="0"/>
              <a:t>than agricultural areas by an average of 2.0 C</a:t>
            </a:r>
            <a:r>
              <a:rPr lang="en-US" sz="1900" b="1" dirty="0"/>
              <a:t> </a:t>
            </a:r>
            <a:r>
              <a:rPr lang="en-US" sz="1900" dirty="0"/>
              <a:t>(p-value &lt; 0.05).</a:t>
            </a:r>
            <a:endParaRPr lang="en-US" sz="1900" b="1" dirty="0"/>
          </a:p>
          <a:p>
            <a:pPr marL="285750" indent="-285750">
              <a:buFont typeface="Arial" panose="020B0604020202020204" pitchFamily="34" charset="0"/>
              <a:buChar char="•"/>
            </a:pPr>
            <a:r>
              <a:rPr lang="en-US" sz="1900" b="1" dirty="0"/>
              <a:t>Higher transmission probability </a:t>
            </a:r>
            <a:r>
              <a:rPr lang="en-US" sz="1900" dirty="0"/>
              <a:t>in urban areas (p-value &lt; 0.05).</a:t>
            </a:r>
          </a:p>
          <a:p>
            <a:pPr marL="285750" indent="-285750">
              <a:buFont typeface="Arial" panose="020B0604020202020204" pitchFamily="34" charset="0"/>
              <a:buChar char="•"/>
            </a:pPr>
            <a:r>
              <a:rPr lang="en-US" sz="1900" b="1" dirty="0"/>
              <a:t>Lower biting rate </a:t>
            </a:r>
            <a:r>
              <a:rPr lang="en-US" sz="1900" dirty="0"/>
              <a:t>in urban areas (p-value &lt; 0.05).</a:t>
            </a:r>
          </a:p>
        </p:txBody>
      </p:sp>
      <p:pic>
        <p:nvPicPr>
          <p:cNvPr id="19" name="Picture 6">
            <a:extLst>
              <a:ext uri="{FF2B5EF4-FFF2-40B4-BE49-F238E27FC236}">
                <a16:creationId xmlns:a16="http://schemas.microsoft.com/office/drawing/2014/main" id="{3D783EEF-2900-F149-96AC-D3765682BB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1419" t="41850" r="-649" b="39776"/>
          <a:stretch/>
        </p:blipFill>
        <p:spPr bwMode="auto">
          <a:xfrm>
            <a:off x="3545709" y="301918"/>
            <a:ext cx="1468597" cy="86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1421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19225</TotalTime>
  <Words>1504</Words>
  <Application>Microsoft Macintosh PowerPoint</Application>
  <PresentationFormat>Widescreen</PresentationFormat>
  <Paragraphs>149</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Helvetica</vt:lpstr>
      <vt:lpstr>Office Theme</vt:lpstr>
      <vt:lpstr>Mosquito-borne disease risk mapping at high spatial and temporal resolutions using remotely sensed land surface temperature measurements</vt:lpstr>
      <vt:lpstr>Mosquito-borne disease</vt:lpstr>
      <vt:lpstr>Risk maps from temperature-trait relationships</vt:lpstr>
      <vt:lpstr>Local risk maps</vt:lpstr>
      <vt:lpstr>Fine resolution risk maps from temperature-trait relationships</vt:lpstr>
      <vt:lpstr>Methods</vt:lpstr>
      <vt:lpstr>Study site: Bakersfield, CA</vt:lpstr>
      <vt:lpstr>Biases when using averaged temperatures (Jensen’s inequality)</vt:lpstr>
      <vt:lpstr>Spatio-temporal variation </vt:lpstr>
      <vt:lpstr>Spatio-temporal variation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 Nile virus risk mapping using satellite derived temperature data</dc:title>
  <dc:creator>Anna Boser</dc:creator>
  <cp:lastModifiedBy>Anna Boser</cp:lastModifiedBy>
  <cp:revision>95</cp:revision>
  <dcterms:created xsi:type="dcterms:W3CDTF">2021-02-07T17:36:53Z</dcterms:created>
  <dcterms:modified xsi:type="dcterms:W3CDTF">2021-07-16T23:33:33Z</dcterms:modified>
</cp:coreProperties>
</file>